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340" r:id="rId3"/>
    <p:sldId id="341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286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287" r:id="rId20"/>
    <p:sldId id="330" r:id="rId21"/>
    <p:sldId id="331" r:id="rId22"/>
    <p:sldId id="332" r:id="rId23"/>
    <p:sldId id="333" r:id="rId24"/>
    <p:sldId id="336" r:id="rId25"/>
    <p:sldId id="342" r:id="rId26"/>
    <p:sldId id="335" r:id="rId27"/>
    <p:sldId id="334" r:id="rId28"/>
    <p:sldId id="337" r:id="rId29"/>
    <p:sldId id="277" r:id="rId30"/>
    <p:sldId id="296" r:id="rId31"/>
    <p:sldId id="310" r:id="rId32"/>
    <p:sldId id="311" r:id="rId33"/>
    <p:sldId id="312" r:id="rId34"/>
    <p:sldId id="314" r:id="rId35"/>
    <p:sldId id="315" r:id="rId36"/>
    <p:sldId id="338" r:id="rId37"/>
    <p:sldId id="339" r:id="rId38"/>
    <p:sldId id="273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C0504-28D9-405C-AB5E-A52A0D4CD4A6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828AA-1E41-4A24-A955-DE0BCA665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987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B050"/>
                </a:solidFill>
              </a:rPr>
              <a:t>Дәріс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3" y="1412776"/>
            <a:ext cx="878497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4000" b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Дәлелді медицинаның қалыптасуы </a:t>
            </a:r>
            <a:r>
              <a:rPr lang="ru-RU" sz="4000" b="1" dirty="0" smtClean="0">
                <a:solidFill>
                  <a:srgbClr val="FF0000"/>
                </a:solidFill>
                <a:latin typeface="Times New Roman"/>
                <a:ea typeface="Calibri"/>
              </a:rPr>
              <a:t>мен даму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тарихы</a:t>
            </a:r>
            <a:endParaRPr lang="ru-RU" sz="4000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kk-KZ" sz="4000" b="1" dirty="0" smtClean="0">
              <a:solidFill>
                <a:srgbClr val="FF0000"/>
              </a:solidFill>
              <a:latin typeface="Times New Roman"/>
              <a:cs typeface="Proxy 8" panose="00000400000000000000" pitchFamily="2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4000" b="1" dirty="0" smtClean="0">
              <a:solidFill>
                <a:srgbClr val="002060"/>
              </a:solidFill>
              <a:latin typeface="Proxy 8" panose="00000400000000000000" pitchFamily="2" charset="0"/>
              <a:cs typeface="Proxy 8" panose="00000400000000000000" pitchFamily="2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Proxy 8" panose="00000400000000000000" pitchFamily="2" charset="0"/>
                <a:cs typeface="Proxy 8" panose="00000400000000000000" pitchFamily="2" charset="0"/>
              </a:rPr>
              <a:t>Лектор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000" b="1" dirty="0" smtClean="0">
                <a:solidFill>
                  <a:srgbClr val="FF0000"/>
                </a:solidFill>
                <a:latin typeface="Proxy 8" panose="00000400000000000000" pitchFamily="2" charset="0"/>
                <a:cs typeface="Proxy 8" panose="00000400000000000000" pitchFamily="2" charset="0"/>
              </a:rPr>
              <a:t> </a:t>
            </a:r>
            <a:r>
              <a:rPr lang="ru-RU" sz="4000" b="1" dirty="0" smtClean="0">
                <a:solidFill>
                  <a:srgbClr val="002060"/>
                </a:solidFill>
                <a:latin typeface="Proxy 8" panose="00000400000000000000" pitchFamily="2" charset="0"/>
                <a:cs typeface="Proxy 8" panose="00000400000000000000" pitchFamily="2" charset="0"/>
              </a:rPr>
              <a:t>медицина </a:t>
            </a:r>
            <a:r>
              <a:rPr lang="ru-RU" sz="4000" b="1" dirty="0" err="1" smtClean="0">
                <a:solidFill>
                  <a:srgbClr val="002060"/>
                </a:solidFill>
                <a:latin typeface="Proxy 8" panose="00000400000000000000" pitchFamily="2" charset="0"/>
                <a:cs typeface="Proxy 8" panose="00000400000000000000" pitchFamily="2" charset="0"/>
              </a:rPr>
              <a:t>ғылымдарының</a:t>
            </a:r>
            <a:r>
              <a:rPr lang="ru-RU" sz="4000" b="1" dirty="0" smtClean="0">
                <a:solidFill>
                  <a:srgbClr val="002060"/>
                </a:solidFill>
                <a:latin typeface="Proxy 8" panose="00000400000000000000" pitchFamily="2" charset="0"/>
                <a:cs typeface="Proxy 8" panose="00000400000000000000" pitchFamily="2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Proxy 8" panose="00000400000000000000" pitchFamily="2" charset="0"/>
                <a:cs typeface="Proxy 8" panose="00000400000000000000" pitchFamily="2" charset="0"/>
              </a:rPr>
              <a:t>докторы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000" b="1" dirty="0" smtClean="0">
                <a:solidFill>
                  <a:srgbClr val="002060"/>
                </a:solidFill>
                <a:latin typeface="Proxy 8" panose="00000400000000000000" pitchFamily="2" charset="0"/>
                <a:cs typeface="Proxy 8" panose="00000400000000000000" pitchFamily="2" charset="0"/>
              </a:rPr>
              <a:t> профессор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О.К.Дарменов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823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0"/>
            <a:ext cx="892899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err="1"/>
              <a:t>Клиникалық</a:t>
            </a:r>
            <a:r>
              <a:rPr lang="ru-RU" sz="3200" b="1" dirty="0"/>
              <a:t> </a:t>
            </a:r>
            <a:r>
              <a:rPr lang="ru-RU" sz="3200" b="1" dirty="0" err="1"/>
              <a:t>рандомизацияланған</a:t>
            </a:r>
            <a:r>
              <a:rPr lang="ru-RU" sz="3200" b="1" dirty="0"/>
              <a:t> </a:t>
            </a:r>
            <a:r>
              <a:rPr lang="ru-RU" sz="3200" b="1" dirty="0" err="1" smtClean="0"/>
              <a:t>зерттеу-лердің</a:t>
            </a:r>
            <a:r>
              <a:rPr lang="ru-RU" sz="3200" b="1" dirty="0" smtClean="0"/>
              <a:t> </a:t>
            </a:r>
            <a:r>
              <a:rPr lang="ru-RU" sz="3200" b="1" dirty="0" err="1"/>
              <a:t>келесі</a:t>
            </a:r>
            <a:r>
              <a:rPr lang="ru-RU" sz="3200" b="1" dirty="0"/>
              <a:t> </a:t>
            </a:r>
            <a:r>
              <a:rPr lang="ru-RU" sz="3200" b="1" dirty="0" err="1"/>
              <a:t>мәндері</a:t>
            </a:r>
            <a:r>
              <a:rPr lang="ru-RU" sz="3200" b="1" dirty="0"/>
              <a:t> мен </a:t>
            </a:r>
            <a:r>
              <a:rPr lang="ru-RU" sz="3200" b="1" dirty="0" err="1" smtClean="0"/>
              <a:t>шектеулері</a:t>
            </a:r>
            <a:r>
              <a:rPr lang="ru-RU" sz="3200" b="1" dirty="0" smtClean="0"/>
              <a:t>.</a:t>
            </a:r>
            <a:endParaRPr lang="ru-RU" sz="3200" b="1" dirty="0"/>
          </a:p>
          <a:p>
            <a:pPr algn="just"/>
            <a:r>
              <a:rPr lang="ru-RU" sz="3200" dirty="0" err="1"/>
              <a:t>Мәндер</a:t>
            </a:r>
            <a:r>
              <a:rPr lang="ru-RU" sz="3200" dirty="0"/>
              <a:t>:</a:t>
            </a:r>
          </a:p>
          <a:p>
            <a:pPr algn="just"/>
            <a:r>
              <a:rPr lang="ru-RU" sz="3200" dirty="0"/>
              <a:t>– рандомизация – </a:t>
            </a:r>
            <a:r>
              <a:rPr lang="ru-RU" sz="3200" dirty="0" err="1"/>
              <a:t>емдеу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бақылау</a:t>
            </a:r>
            <a:r>
              <a:rPr lang="ru-RU" sz="3200" dirty="0"/>
              <a:t> </a:t>
            </a:r>
            <a:r>
              <a:rPr lang="ru-RU" sz="3200" dirty="0" err="1"/>
              <a:t>топтарын</a:t>
            </a:r>
            <a:r>
              <a:rPr lang="ru-RU" sz="3200" dirty="0"/>
              <a:t> </a:t>
            </a:r>
            <a:r>
              <a:rPr lang="ru-RU" sz="3200" dirty="0" err="1"/>
              <a:t>құруда</a:t>
            </a:r>
            <a:r>
              <a:rPr lang="ru-RU" sz="3200" dirty="0"/>
              <a:t> </a:t>
            </a:r>
            <a:r>
              <a:rPr lang="ru-RU" sz="3200" dirty="0" err="1"/>
              <a:t>қателерді</a:t>
            </a:r>
            <a:r>
              <a:rPr lang="ru-RU" sz="3200" dirty="0"/>
              <a:t> </a:t>
            </a:r>
            <a:r>
              <a:rPr lang="ru-RU" sz="3200" dirty="0" err="1"/>
              <a:t>болдырмауға</a:t>
            </a:r>
            <a:r>
              <a:rPr lang="ru-RU" sz="3200" dirty="0"/>
              <a:t> </a:t>
            </a:r>
            <a:r>
              <a:rPr lang="ru-RU" sz="3200" dirty="0" err="1"/>
              <a:t>мүмкіндік</a:t>
            </a:r>
            <a:r>
              <a:rPr lang="ru-RU" sz="3200" dirty="0"/>
              <a:t> </a:t>
            </a:r>
            <a:r>
              <a:rPr lang="ru-RU" sz="3200" dirty="0" err="1"/>
              <a:t>беретін</a:t>
            </a:r>
            <a:r>
              <a:rPr lang="ru-RU" sz="3200" dirty="0"/>
              <a:t> </a:t>
            </a:r>
            <a:r>
              <a:rPr lang="ru-RU" sz="3200" dirty="0" err="1"/>
              <a:t>ең</a:t>
            </a:r>
            <a:r>
              <a:rPr lang="ru-RU" sz="3200" dirty="0"/>
              <a:t> </a:t>
            </a:r>
            <a:r>
              <a:rPr lang="ru-RU" sz="3200" dirty="0" err="1"/>
              <a:t>сенімді</a:t>
            </a:r>
            <a:r>
              <a:rPr lang="ru-RU" sz="3200" dirty="0"/>
              <a:t> процедура;</a:t>
            </a:r>
          </a:p>
          <a:p>
            <a:pPr algn="just"/>
            <a:r>
              <a:rPr lang="ru-RU" sz="3200" dirty="0"/>
              <a:t>– </a:t>
            </a:r>
            <a:r>
              <a:rPr lang="ru-RU" sz="3200" dirty="0" err="1"/>
              <a:t>пациенттердің</a:t>
            </a:r>
            <a:r>
              <a:rPr lang="ru-RU" sz="3200" dirty="0"/>
              <a:t> </a:t>
            </a:r>
            <a:r>
              <a:rPr lang="ru-RU" sz="3200" dirty="0" err="1"/>
              <a:t>үлкен</a:t>
            </a:r>
            <a:r>
              <a:rPr lang="ru-RU" sz="3200" dirty="0"/>
              <a:t> саны </a:t>
            </a:r>
            <a:r>
              <a:rPr lang="ru-RU" sz="3200" dirty="0" err="1"/>
              <a:t>бастапқы</a:t>
            </a:r>
            <a:r>
              <a:rPr lang="ru-RU" sz="3200" dirty="0"/>
              <a:t> </a:t>
            </a:r>
            <a:r>
              <a:rPr lang="ru-RU" sz="3200" dirty="0" err="1"/>
              <a:t>соңғы</a:t>
            </a:r>
            <a:r>
              <a:rPr lang="ru-RU" sz="3200" dirty="0"/>
              <a:t> </a:t>
            </a:r>
            <a:r>
              <a:rPr lang="ru-RU" sz="3200" dirty="0" err="1"/>
              <a:t>нүктелердегі</a:t>
            </a:r>
            <a:r>
              <a:rPr lang="ru-RU" sz="3200" dirty="0"/>
              <a:t> </a:t>
            </a:r>
            <a:r>
              <a:rPr lang="ru-RU" sz="3200" dirty="0" err="1"/>
              <a:t>айырмашылықтарды</a:t>
            </a:r>
            <a:r>
              <a:rPr lang="ru-RU" sz="3200" dirty="0"/>
              <a:t> </a:t>
            </a:r>
            <a:r>
              <a:rPr lang="ru-RU" sz="3200" dirty="0" err="1"/>
              <a:t>анықтауды</a:t>
            </a:r>
            <a:r>
              <a:rPr lang="ru-RU" sz="3200" dirty="0"/>
              <a:t> </a:t>
            </a:r>
            <a:r>
              <a:rPr lang="ru-RU" sz="3200" dirty="0" err="1"/>
              <a:t>қамтамасыз</a:t>
            </a:r>
            <a:r>
              <a:rPr lang="ru-RU" sz="3200" dirty="0"/>
              <a:t> </a:t>
            </a:r>
            <a:r>
              <a:rPr lang="ru-RU" sz="3200" dirty="0" err="1"/>
              <a:t>етеді</a:t>
            </a:r>
            <a:r>
              <a:rPr lang="ru-RU" sz="3200" dirty="0"/>
              <a:t>;</a:t>
            </a:r>
          </a:p>
          <a:p>
            <a:pPr algn="just"/>
            <a:r>
              <a:rPr lang="ru-RU" sz="3200" dirty="0"/>
              <a:t>– </a:t>
            </a:r>
            <a:r>
              <a:rPr lang="ru-RU" sz="3200" dirty="0" err="1"/>
              <a:t>соңғы</a:t>
            </a:r>
            <a:r>
              <a:rPr lang="ru-RU" sz="3200" dirty="0"/>
              <a:t> </a:t>
            </a:r>
            <a:r>
              <a:rPr lang="ru-RU" sz="3200" dirty="0" err="1"/>
              <a:t>нүктелер</a:t>
            </a:r>
            <a:r>
              <a:rPr lang="ru-RU" sz="3200" dirty="0"/>
              <a:t> </a:t>
            </a:r>
            <a:r>
              <a:rPr lang="ru-RU" sz="3200" dirty="0" err="1"/>
              <a:t>ретінде</a:t>
            </a:r>
            <a:r>
              <a:rPr lang="ru-RU" sz="3200" dirty="0"/>
              <a:t> </a:t>
            </a:r>
            <a:r>
              <a:rPr lang="ru-RU" sz="3200" dirty="0" err="1"/>
              <a:t>қолданылатын</a:t>
            </a:r>
            <a:r>
              <a:rPr lang="ru-RU" sz="3200" dirty="0"/>
              <a:t> </a:t>
            </a:r>
            <a:r>
              <a:rPr lang="ru-RU" sz="3200" dirty="0" err="1"/>
              <a:t>жағдайлардың</a:t>
            </a:r>
            <a:r>
              <a:rPr lang="ru-RU" sz="3200" dirty="0"/>
              <a:t> </a:t>
            </a:r>
            <a:r>
              <a:rPr lang="ru-RU" sz="3200" dirty="0" err="1"/>
              <a:t>көпшілігі</a:t>
            </a:r>
            <a:r>
              <a:rPr lang="ru-RU" sz="3200" dirty="0"/>
              <a:t> </a:t>
            </a:r>
            <a:r>
              <a:rPr lang="ru-RU" sz="3200" dirty="0" err="1"/>
              <a:t>нақты</a:t>
            </a:r>
            <a:r>
              <a:rPr lang="ru-RU" sz="3200" dirty="0"/>
              <a:t> </a:t>
            </a:r>
            <a:r>
              <a:rPr lang="ru-RU" sz="3200" dirty="0" err="1"/>
              <a:t>клиникалық</a:t>
            </a:r>
            <a:r>
              <a:rPr lang="ru-RU" sz="3200" dirty="0"/>
              <a:t> </a:t>
            </a:r>
            <a:r>
              <a:rPr lang="ru-RU" sz="3200" dirty="0" err="1"/>
              <a:t>оқиғалар</a:t>
            </a:r>
            <a:r>
              <a:rPr lang="ru-RU" sz="3200" dirty="0"/>
              <a:t> </a:t>
            </a:r>
            <a:r>
              <a:rPr lang="ru-RU" sz="3200" dirty="0" err="1"/>
              <a:t>болып</a:t>
            </a:r>
            <a:r>
              <a:rPr lang="ru-RU" sz="3200" dirty="0"/>
              <a:t> </a:t>
            </a:r>
            <a:r>
              <a:rPr lang="ru-RU" sz="3200" dirty="0" err="1"/>
              <a:t>табылады</a:t>
            </a:r>
            <a:r>
              <a:rPr lang="ru-RU" sz="3200" dirty="0"/>
              <a:t> (</a:t>
            </a:r>
            <a:r>
              <a:rPr lang="ru-RU" sz="3200" dirty="0" err="1"/>
              <a:t>өлім</a:t>
            </a:r>
            <a:r>
              <a:rPr lang="ru-RU" sz="3200" dirty="0"/>
              <a:t>, миокард </a:t>
            </a:r>
            <a:r>
              <a:rPr lang="ru-RU" sz="3200" dirty="0" err="1"/>
              <a:t>инфарктісі</a:t>
            </a:r>
            <a:r>
              <a:rPr lang="ru-RU" sz="3200" dirty="0"/>
              <a:t>, инсульт).</a:t>
            </a:r>
          </a:p>
        </p:txBody>
      </p:sp>
    </p:spTree>
    <p:extLst>
      <p:ext uri="{BB962C8B-B14F-4D97-AF65-F5344CB8AC3E}">
        <p14:creationId xmlns:p14="http://schemas.microsoft.com/office/powerpoint/2010/main" val="1949972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8640"/>
            <a:ext cx="91440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Дәлелді медицинаның қалыптасуы </a:t>
            </a:r>
            <a:r>
              <a:rPr lang="ru-RU" sz="2400" b="1" dirty="0" smtClean="0">
                <a:solidFill>
                  <a:srgbClr val="FF0000"/>
                </a:solidFill>
                <a:latin typeface="Times New Roman"/>
                <a:ea typeface="Calibri"/>
              </a:rPr>
              <a:t>мен даму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тарихы</a:t>
            </a:r>
            <a:endParaRPr lang="ru-RU" sz="2400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pPr lvl="0" algn="just"/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Қытайдың ең көне шежірелерінің бірі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«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Цуо-Жуан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біздің дәуірімізге дейінгі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722 - 463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жж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Қытайда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акупунктураны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емдеуде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ағзасының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ағзалары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акупунктураға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аса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сезімтал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тәулік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белгіленетін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қолданылған</a:t>
            </a:r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«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энергиясы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денені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кезекпен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өтіп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денені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айналып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өтіп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күндізгі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тізбек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жүректің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максималды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белсенділігі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11-13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бүйректер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15-17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ұйқы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безі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9-11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өкпелерде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3-5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бауыр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1-3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23-1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</a:t>
            </a:r>
            <a:r>
              <a:rPr lang="ru-RU" sz="2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қызығы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физиология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циркадиандық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ырғақтардың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тұжырымдамалары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дәстүрлі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медицинасының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идеялары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таңқаларлық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сәйкестікті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9119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/>
              <a:t>Рандомизация</a:t>
            </a:r>
            <a:r>
              <a:rPr lang="ru-RU" sz="4000" dirty="0"/>
              <a:t> - </a:t>
            </a:r>
            <a:r>
              <a:rPr lang="ru-RU" sz="4000" dirty="0" err="1"/>
              <a:t>бұл</a:t>
            </a:r>
            <a:r>
              <a:rPr lang="ru-RU" sz="4000" dirty="0"/>
              <a:t> </a:t>
            </a:r>
            <a:r>
              <a:rPr lang="ru-RU" sz="4000" dirty="0" err="1"/>
              <a:t>бөлу</a:t>
            </a:r>
            <a:r>
              <a:rPr lang="ru-RU" sz="4000" dirty="0"/>
              <a:t> </a:t>
            </a:r>
            <a:r>
              <a:rPr lang="ru-RU" sz="4000" dirty="0" err="1"/>
              <a:t>немесе</a:t>
            </a:r>
            <a:r>
              <a:rPr lang="ru-RU" sz="4000" dirty="0"/>
              <a:t> </a:t>
            </a:r>
            <a:r>
              <a:rPr lang="ru-RU" sz="4000" dirty="0" err="1"/>
              <a:t>таңдау</a:t>
            </a:r>
            <a:r>
              <a:rPr lang="ru-RU" sz="4000" dirty="0"/>
              <a:t> </a:t>
            </a:r>
            <a:r>
              <a:rPr lang="ru-RU" sz="4000" dirty="0" err="1"/>
              <a:t>жүйесіз</a:t>
            </a:r>
            <a:r>
              <a:rPr lang="ru-RU" sz="4000" dirty="0"/>
              <a:t> </a:t>
            </a:r>
            <a:r>
              <a:rPr lang="ru-RU" sz="4000" dirty="0" err="1"/>
              <a:t>және</a:t>
            </a:r>
            <a:r>
              <a:rPr lang="ru-RU" sz="4000" dirty="0"/>
              <a:t> </a:t>
            </a:r>
            <a:r>
              <a:rPr lang="ru-RU" sz="4000" dirty="0" err="1"/>
              <a:t>толығымен</a:t>
            </a:r>
            <a:r>
              <a:rPr lang="ru-RU" sz="4000" dirty="0"/>
              <a:t> </a:t>
            </a:r>
            <a:r>
              <a:rPr lang="ru-RU" sz="4000" dirty="0" err="1"/>
              <a:t>кездейсоқ</a:t>
            </a:r>
            <a:r>
              <a:rPr lang="ru-RU" sz="4000" dirty="0"/>
              <a:t> </a:t>
            </a:r>
            <a:r>
              <a:rPr lang="ru-RU" sz="4000" dirty="0" err="1"/>
              <a:t>түрде</a:t>
            </a:r>
            <a:r>
              <a:rPr lang="ru-RU" sz="4000" dirty="0"/>
              <a:t> </a:t>
            </a:r>
            <a:r>
              <a:rPr lang="ru-RU" sz="4000" dirty="0" err="1"/>
              <a:t>жүзеге</a:t>
            </a:r>
            <a:r>
              <a:rPr lang="ru-RU" sz="4000" dirty="0"/>
              <a:t> </a:t>
            </a:r>
            <a:r>
              <a:rPr lang="ru-RU" sz="4000" dirty="0" err="1"/>
              <a:t>асырылатын</a:t>
            </a:r>
            <a:r>
              <a:rPr lang="ru-RU" sz="4000" dirty="0"/>
              <a:t> </a:t>
            </a:r>
            <a:r>
              <a:rPr lang="ru-RU" sz="4000" dirty="0" err="1"/>
              <a:t>әдіс</a:t>
            </a:r>
            <a:r>
              <a:rPr lang="ru-RU" sz="4000" dirty="0"/>
              <a:t>. </a:t>
            </a:r>
            <a:r>
              <a:rPr lang="ru-RU" sz="4000" dirty="0" err="1"/>
              <a:t>Клиникалық</a:t>
            </a:r>
            <a:r>
              <a:rPr lang="ru-RU" sz="4000" dirty="0"/>
              <a:t> </a:t>
            </a:r>
            <a:r>
              <a:rPr lang="ru-RU" sz="4000" dirty="0" err="1"/>
              <a:t>зерттеулерге</a:t>
            </a:r>
            <a:r>
              <a:rPr lang="ru-RU" sz="4000" dirty="0"/>
              <a:t> </a:t>
            </a:r>
            <a:r>
              <a:rPr lang="ru-RU" sz="4000" dirty="0" err="1"/>
              <a:t>қатысушыларды</a:t>
            </a:r>
            <a:r>
              <a:rPr lang="ru-RU" sz="4000" dirty="0"/>
              <a:t> </a:t>
            </a:r>
            <a:r>
              <a:rPr lang="ru-RU" sz="4000" dirty="0" err="1"/>
              <a:t>әртүрлі</a:t>
            </a:r>
            <a:r>
              <a:rPr lang="ru-RU" sz="4000" dirty="0"/>
              <a:t> </a:t>
            </a:r>
            <a:r>
              <a:rPr lang="ru-RU" sz="4000" dirty="0" err="1"/>
              <a:t>емдеу</a:t>
            </a:r>
            <a:r>
              <a:rPr lang="ru-RU" sz="4000" dirty="0"/>
              <a:t> </a:t>
            </a:r>
            <a:r>
              <a:rPr lang="ru-RU" sz="4000" dirty="0" err="1"/>
              <a:t>топтарына</a:t>
            </a:r>
            <a:r>
              <a:rPr lang="ru-RU" sz="4000" dirty="0"/>
              <a:t> </a:t>
            </a:r>
            <a:r>
              <a:rPr lang="ru-RU" sz="4000" dirty="0" err="1"/>
              <a:t>бөлу</a:t>
            </a:r>
            <a:r>
              <a:rPr lang="ru-RU" sz="4000" dirty="0"/>
              <a:t> (</a:t>
            </a:r>
            <a:r>
              <a:rPr lang="ru-RU" sz="4000" dirty="0" err="1"/>
              <a:t>мысалы</a:t>
            </a:r>
            <a:r>
              <a:rPr lang="ru-RU" sz="4000" dirty="0"/>
              <a:t>, </a:t>
            </a:r>
            <a:r>
              <a:rPr lang="ru-RU" sz="4000" dirty="0" err="1"/>
              <a:t>зерттелетін</a:t>
            </a:r>
            <a:r>
              <a:rPr lang="ru-RU" sz="4000" dirty="0"/>
              <a:t> </a:t>
            </a:r>
            <a:r>
              <a:rPr lang="ru-RU" sz="4000" dirty="0" err="1"/>
              <a:t>препаратты</a:t>
            </a:r>
            <a:r>
              <a:rPr lang="ru-RU" sz="4000" dirty="0"/>
              <a:t> </a:t>
            </a:r>
            <a:r>
              <a:rPr lang="ru-RU" sz="4000" dirty="0" err="1"/>
              <a:t>немесе</a:t>
            </a:r>
            <a:r>
              <a:rPr lang="ru-RU" sz="4000" dirty="0"/>
              <a:t> плацебо </a:t>
            </a:r>
            <a:r>
              <a:rPr lang="ru-RU" sz="4000" dirty="0" err="1"/>
              <a:t>алу</a:t>
            </a:r>
            <a:r>
              <a:rPr lang="ru-RU" sz="4000" dirty="0"/>
              <a:t> </a:t>
            </a:r>
            <a:r>
              <a:rPr lang="ru-RU" sz="4000" dirty="0" err="1"/>
              <a:t>үшін</a:t>
            </a:r>
            <a:r>
              <a:rPr lang="ru-RU" sz="4000" dirty="0"/>
              <a:t>) </a:t>
            </a:r>
            <a:r>
              <a:rPr lang="ru-RU" sz="4000" dirty="0" err="1"/>
              <a:t>әдетте</a:t>
            </a:r>
            <a:r>
              <a:rPr lang="ru-RU" sz="4000" dirty="0"/>
              <a:t> рандомизация </a:t>
            </a:r>
            <a:r>
              <a:rPr lang="ru-RU" sz="4000" dirty="0" err="1"/>
              <a:t>арқылы</a:t>
            </a:r>
            <a:r>
              <a:rPr lang="ru-RU" sz="4000" dirty="0"/>
              <a:t> </a:t>
            </a:r>
            <a:r>
              <a:rPr lang="ru-RU" sz="4000" dirty="0" err="1"/>
              <a:t>жүзеге</a:t>
            </a:r>
            <a:r>
              <a:rPr lang="ru-RU" sz="4000" dirty="0"/>
              <a:t> </a:t>
            </a:r>
            <a:r>
              <a:rPr lang="ru-RU" sz="4000" dirty="0" err="1"/>
              <a:t>асырылады</a:t>
            </a:r>
            <a:r>
              <a:rPr lang="ru-RU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5264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"/>
            <a:ext cx="87129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/>
              <a:t>Сенімділіктің</a:t>
            </a:r>
            <a:r>
              <a:rPr lang="ru-RU" sz="3200" b="1" dirty="0"/>
              <a:t> </a:t>
            </a:r>
            <a:r>
              <a:rPr lang="ru-RU" sz="3200" b="1" dirty="0" err="1"/>
              <a:t>кему</a:t>
            </a:r>
            <a:r>
              <a:rPr lang="ru-RU" sz="3200" b="1" dirty="0"/>
              <a:t> </a:t>
            </a:r>
            <a:r>
              <a:rPr lang="ru-RU" sz="3200" b="1" dirty="0" err="1"/>
              <a:t>реті</a:t>
            </a:r>
            <a:r>
              <a:rPr lang="ru-RU" sz="3200" b="1" dirty="0"/>
              <a:t> </a:t>
            </a:r>
            <a:r>
              <a:rPr lang="ru-RU" sz="3200" b="1" dirty="0" err="1"/>
              <a:t>бойынша</a:t>
            </a:r>
            <a:r>
              <a:rPr lang="ru-RU" sz="3200" b="1" dirty="0"/>
              <a:t> </a:t>
            </a:r>
            <a:r>
              <a:rPr lang="ru-RU" sz="3200" b="1" dirty="0" err="1"/>
              <a:t>клиникалық</a:t>
            </a:r>
            <a:r>
              <a:rPr lang="ru-RU" sz="3200" b="1" dirty="0"/>
              <a:t> </a:t>
            </a:r>
            <a:r>
              <a:rPr lang="ru-RU" sz="3200" b="1" dirty="0" err="1"/>
              <a:t>зерттеулердің</a:t>
            </a:r>
            <a:r>
              <a:rPr lang="ru-RU" sz="3200" b="1" dirty="0"/>
              <a:t> </a:t>
            </a:r>
            <a:r>
              <a:rPr lang="ru-RU" sz="3200" b="1" dirty="0" err="1"/>
              <a:t>дәлелдері</a:t>
            </a:r>
            <a:r>
              <a:rPr lang="ru-RU" sz="3200" b="1" dirty="0"/>
              <a:t> </a:t>
            </a:r>
            <a:r>
              <a:rPr lang="ru-RU" sz="3200" b="1" dirty="0" err="1"/>
              <a:t>келесідей</a:t>
            </a:r>
            <a:r>
              <a:rPr lang="ru-RU" sz="3200" b="1" dirty="0"/>
              <a:t>:</a:t>
            </a:r>
          </a:p>
          <a:p>
            <a:r>
              <a:rPr lang="ru-RU" sz="3200" dirty="0"/>
              <a:t>- </a:t>
            </a:r>
            <a:r>
              <a:rPr lang="ru-RU" sz="3200" dirty="0" err="1"/>
              <a:t>рандомизацияланған</a:t>
            </a:r>
            <a:r>
              <a:rPr lang="ru-RU" sz="3200" dirty="0"/>
              <a:t>, </a:t>
            </a:r>
            <a:r>
              <a:rPr lang="ru-RU" sz="3200" dirty="0" err="1"/>
              <a:t>қос</a:t>
            </a:r>
            <a:r>
              <a:rPr lang="ru-RU" sz="3200" dirty="0"/>
              <a:t> </a:t>
            </a:r>
            <a:r>
              <a:rPr lang="ru-RU" sz="3200" dirty="0" err="1"/>
              <a:t>соқыр</a:t>
            </a:r>
            <a:r>
              <a:rPr lang="ru-RU" sz="3200" dirty="0"/>
              <a:t>, </a:t>
            </a:r>
            <a:r>
              <a:rPr lang="ru-RU" sz="3200" dirty="0" err="1"/>
              <a:t>бақыланатын</a:t>
            </a:r>
            <a:r>
              <a:rPr lang="ru-RU" sz="3200" dirty="0"/>
              <a:t> (плацебо </a:t>
            </a:r>
            <a:r>
              <a:rPr lang="ru-RU" sz="3200" dirty="0" err="1"/>
              <a:t>қолдану</a:t>
            </a:r>
            <a:r>
              <a:rPr lang="ru-RU" sz="3200" dirty="0"/>
              <a:t> </a:t>
            </a:r>
            <a:r>
              <a:rPr lang="ru-RU" sz="3200" dirty="0" err="1"/>
              <a:t>немесе</a:t>
            </a:r>
            <a:r>
              <a:rPr lang="ru-RU" sz="3200" dirty="0"/>
              <a:t> </a:t>
            </a:r>
            <a:r>
              <a:rPr lang="ru-RU" sz="3200" dirty="0" err="1"/>
              <a:t>басқа</a:t>
            </a:r>
            <a:r>
              <a:rPr lang="ru-RU" sz="3200" dirty="0"/>
              <a:t> </a:t>
            </a:r>
            <a:r>
              <a:rPr lang="ru-RU" sz="3200" dirty="0" err="1"/>
              <a:t>стандартты</a:t>
            </a:r>
            <a:r>
              <a:rPr lang="ru-RU" sz="3200" dirty="0"/>
              <a:t> </a:t>
            </a:r>
            <a:r>
              <a:rPr lang="ru-RU" sz="3200" dirty="0" err="1"/>
              <a:t>препаратпен</a:t>
            </a:r>
            <a:r>
              <a:rPr lang="ru-RU" sz="3200" dirty="0"/>
              <a:t> </a:t>
            </a:r>
            <a:r>
              <a:rPr lang="ru-RU" sz="3200" dirty="0" err="1"/>
              <a:t>салыстыру</a:t>
            </a:r>
            <a:r>
              <a:rPr lang="ru-RU" sz="3200" dirty="0"/>
              <a:t>);</a:t>
            </a:r>
          </a:p>
          <a:p>
            <a:r>
              <a:rPr lang="ru-RU" sz="3200" dirty="0"/>
              <a:t>- </a:t>
            </a:r>
            <a:r>
              <a:rPr lang="ru-RU" sz="3200" dirty="0" err="1"/>
              <a:t>рандомизацияланбаған</a:t>
            </a:r>
            <a:r>
              <a:rPr lang="ru-RU" sz="3200" dirty="0"/>
              <a:t> </a:t>
            </a:r>
            <a:r>
              <a:rPr lang="ru-RU" sz="3200" dirty="0" err="1"/>
              <a:t>бақыланатын</a:t>
            </a:r>
            <a:r>
              <a:rPr lang="ru-RU" sz="3200" dirty="0"/>
              <a:t>;</a:t>
            </a:r>
          </a:p>
          <a:p>
            <a:r>
              <a:rPr lang="ru-RU" sz="3200" dirty="0"/>
              <a:t>- </a:t>
            </a:r>
            <a:r>
              <a:rPr lang="ru-RU" sz="3200" dirty="0" err="1"/>
              <a:t>тарихи</a:t>
            </a:r>
            <a:r>
              <a:rPr lang="ru-RU" sz="3200" dirty="0"/>
              <a:t> </a:t>
            </a:r>
            <a:r>
              <a:rPr lang="ru-RU" sz="3200" dirty="0" err="1"/>
              <a:t>бақылаумен</a:t>
            </a:r>
            <a:r>
              <a:rPr lang="ru-RU" sz="3200" dirty="0"/>
              <a:t> </a:t>
            </a:r>
            <a:r>
              <a:rPr lang="ru-RU" sz="3200" dirty="0" err="1"/>
              <a:t>рандомизацияланбаған</a:t>
            </a:r>
            <a:r>
              <a:rPr lang="ru-RU" sz="3200" dirty="0"/>
              <a:t>;</a:t>
            </a:r>
          </a:p>
          <a:p>
            <a:r>
              <a:rPr lang="ru-RU" sz="3200" dirty="0"/>
              <a:t>– </a:t>
            </a:r>
            <a:r>
              <a:rPr lang="ru-RU" sz="3200" dirty="0" err="1"/>
              <a:t>жағдайды</a:t>
            </a:r>
            <a:r>
              <a:rPr lang="ru-RU" sz="3200" dirty="0"/>
              <a:t> </a:t>
            </a:r>
            <a:r>
              <a:rPr lang="ru-RU" sz="3200" dirty="0" err="1"/>
              <a:t>бақылау</a:t>
            </a:r>
            <a:r>
              <a:rPr lang="ru-RU" sz="3200" dirty="0"/>
              <a:t> </a:t>
            </a:r>
            <a:r>
              <a:rPr lang="ru-RU" sz="3200" dirty="0" err="1"/>
              <a:t>түрі</a:t>
            </a:r>
            <a:r>
              <a:rPr lang="ru-RU" sz="3200" dirty="0"/>
              <a:t>;</a:t>
            </a:r>
          </a:p>
          <a:p>
            <a:r>
              <a:rPr lang="ru-RU" sz="3200" dirty="0"/>
              <a:t>- крест;</a:t>
            </a:r>
          </a:p>
          <a:p>
            <a:r>
              <a:rPr lang="ru-RU" sz="3200" dirty="0"/>
              <a:t>- </a:t>
            </a:r>
            <a:r>
              <a:rPr lang="ru-RU" sz="3200" dirty="0" err="1"/>
              <a:t>салыстыру</a:t>
            </a:r>
            <a:r>
              <a:rPr lang="ru-RU" sz="3200" dirty="0"/>
              <a:t> </a:t>
            </a:r>
            <a:r>
              <a:rPr lang="ru-RU" sz="3200" dirty="0" err="1"/>
              <a:t>тобынсыз</a:t>
            </a:r>
            <a:r>
              <a:rPr lang="ru-RU" sz="3200" dirty="0"/>
              <a:t> </a:t>
            </a:r>
            <a:r>
              <a:rPr lang="ru-RU" sz="3200" dirty="0" err="1"/>
              <a:t>бақылау</a:t>
            </a:r>
            <a:r>
              <a:rPr lang="ru-RU" sz="3200" dirty="0"/>
              <a:t>;</a:t>
            </a:r>
          </a:p>
          <a:p>
            <a:r>
              <a:rPr lang="ru-RU" sz="3200" dirty="0"/>
              <a:t>– </a:t>
            </a:r>
            <a:r>
              <a:rPr lang="ru-RU" sz="3200" dirty="0" err="1"/>
              <a:t>жеке</a:t>
            </a:r>
            <a:r>
              <a:rPr lang="ru-RU" sz="3200" dirty="0"/>
              <a:t> </a:t>
            </a:r>
            <a:r>
              <a:rPr lang="ru-RU" sz="3200" dirty="0" err="1"/>
              <a:t>жағдайларды</a:t>
            </a:r>
            <a:r>
              <a:rPr lang="ru-RU" sz="3200" dirty="0"/>
              <a:t> </a:t>
            </a:r>
            <a:r>
              <a:rPr lang="ru-RU" sz="3200" dirty="0" err="1"/>
              <a:t>сипаттау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3396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7346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/>
              <a:t>Сандық</a:t>
            </a:r>
            <a:r>
              <a:rPr lang="ru-RU" sz="2400" b="1" dirty="0"/>
              <a:t> </a:t>
            </a:r>
            <a:r>
              <a:rPr lang="ru-RU" sz="2400" b="1" dirty="0" err="1" smtClean="0"/>
              <a:t>бағалау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барлық</a:t>
            </a:r>
            <a:r>
              <a:rPr lang="ru-RU" sz="2400" b="1" dirty="0" smtClean="0"/>
              <a:t> </a:t>
            </a:r>
            <a:r>
              <a:rPr lang="ru-RU" sz="2400" b="1" dirty="0" err="1"/>
              <a:t>зерттеулердің</a:t>
            </a:r>
            <a:r>
              <a:rPr lang="ru-RU" sz="2400" b="1" dirty="0"/>
              <a:t> </a:t>
            </a:r>
            <a:r>
              <a:rPr lang="ru-RU" sz="2400" b="1" dirty="0" err="1"/>
              <a:t>нәтижелері</a:t>
            </a:r>
            <a:r>
              <a:rPr lang="ru-RU" sz="2400" b="1" dirty="0"/>
              <a:t> </a:t>
            </a:r>
            <a:r>
              <a:rPr lang="ru-RU" sz="2400" b="1" dirty="0" err="1"/>
              <a:t>негізінде</a:t>
            </a:r>
            <a:r>
              <a:rPr lang="ru-RU" sz="2400" b="1" dirty="0"/>
              <a:t> </a:t>
            </a:r>
            <a:r>
              <a:rPr lang="ru-RU" sz="2400" b="1" dirty="0" err="1"/>
              <a:t>анықталған</a:t>
            </a:r>
            <a:r>
              <a:rPr lang="ru-RU" sz="2400" b="1" dirty="0"/>
              <a:t> </a:t>
            </a:r>
            <a:r>
              <a:rPr lang="ru-RU" sz="2400" b="1" dirty="0" err="1"/>
              <a:t>жалпы</a:t>
            </a:r>
            <a:r>
              <a:rPr lang="ru-RU" sz="2400" b="1" dirty="0"/>
              <a:t> </a:t>
            </a:r>
            <a:r>
              <a:rPr lang="ru-RU" sz="2400" b="1" dirty="0" err="1" smtClean="0"/>
              <a:t>әсер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зерттеулер</a:t>
            </a:r>
            <a:r>
              <a:rPr lang="ru-RU" sz="2400" b="1" dirty="0" smtClean="0"/>
              <a:t> </a:t>
            </a:r>
            <a:r>
              <a:rPr lang="ru-RU" sz="2400" b="1" dirty="0"/>
              <a:t>мета-</a:t>
            </a:r>
            <a:r>
              <a:rPr lang="ru-RU" sz="2400" b="1" dirty="0" err="1"/>
              <a:t>талдау</a:t>
            </a:r>
            <a:r>
              <a:rPr lang="ru-RU" sz="2400" b="1" dirty="0"/>
              <a:t> </a:t>
            </a:r>
            <a:r>
              <a:rPr lang="ru-RU" sz="2400" b="1" dirty="0" err="1"/>
              <a:t>арқылы</a:t>
            </a:r>
            <a:r>
              <a:rPr lang="ru-RU" sz="2400" b="1" dirty="0"/>
              <a:t> </a:t>
            </a:r>
            <a:r>
              <a:rPr lang="ru-RU" sz="2400" b="1" dirty="0" err="1"/>
              <a:t>жүргізіледі</a:t>
            </a:r>
            <a:r>
              <a:rPr lang="ru-RU" sz="2400" b="1" dirty="0"/>
              <a:t>.</a:t>
            </a:r>
          </a:p>
          <a:p>
            <a:pPr algn="just"/>
            <a:r>
              <a:rPr lang="ru-RU" sz="2400" dirty="0" err="1"/>
              <a:t>Жүйелі</a:t>
            </a:r>
            <a:r>
              <a:rPr lang="ru-RU" sz="2400" dirty="0"/>
              <a:t> </a:t>
            </a:r>
            <a:r>
              <a:rPr lang="ru-RU" sz="2400" dirty="0" err="1"/>
              <a:t>шолу</a:t>
            </a:r>
            <a:r>
              <a:rPr lang="ru-RU" sz="2400" dirty="0"/>
              <a:t> </a:t>
            </a:r>
            <a:r>
              <a:rPr lang="ru-RU" sz="2400" dirty="0" err="1"/>
              <a:t>кезеңдері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1. </a:t>
            </a:r>
            <a:r>
              <a:rPr lang="ru-RU" sz="2400" dirty="0" err="1"/>
              <a:t>Зерттеуді</a:t>
            </a:r>
            <a:r>
              <a:rPr lang="ru-RU" sz="2400" dirty="0"/>
              <a:t> </a:t>
            </a:r>
            <a:r>
              <a:rPr lang="ru-RU" sz="2400" dirty="0" err="1"/>
              <a:t>жоспарлау</a:t>
            </a:r>
            <a:r>
              <a:rPr lang="ru-RU" sz="2400" dirty="0"/>
              <a:t>,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барысында</a:t>
            </a:r>
            <a:r>
              <a:rPr lang="ru-RU" sz="2400" dirty="0"/>
              <a:t> </a:t>
            </a:r>
            <a:r>
              <a:rPr lang="ru-RU" sz="2400" dirty="0" err="1"/>
              <a:t>ұсынылған</a:t>
            </a:r>
            <a:r>
              <a:rPr lang="ru-RU" sz="2400" dirty="0"/>
              <a:t> мета-</a:t>
            </a:r>
            <a:r>
              <a:rPr lang="ru-RU" sz="2400" dirty="0" err="1"/>
              <a:t>анализдің</a:t>
            </a:r>
            <a:r>
              <a:rPr lang="ru-RU" sz="2400" dirty="0"/>
              <a:t> </a:t>
            </a:r>
            <a:r>
              <a:rPr lang="ru-RU" sz="2400" dirty="0" err="1"/>
              <a:t>мақсаты</a:t>
            </a:r>
            <a:r>
              <a:rPr lang="ru-RU" sz="2400" dirty="0"/>
              <a:t> </a:t>
            </a:r>
            <a:r>
              <a:rPr lang="ru-RU" sz="2400" dirty="0" err="1"/>
              <a:t>анықталады</a:t>
            </a:r>
            <a:r>
              <a:rPr lang="ru-RU" sz="2400" dirty="0"/>
              <a:t>; </a:t>
            </a:r>
            <a:r>
              <a:rPr lang="ru-RU" sz="2400" dirty="0" err="1"/>
              <a:t>оқуды</a:t>
            </a:r>
            <a:r>
              <a:rPr lang="ru-RU" sz="2400" dirty="0"/>
              <a:t> </a:t>
            </a:r>
            <a:r>
              <a:rPr lang="ru-RU" sz="2400" dirty="0" err="1"/>
              <a:t>іріктеу</a:t>
            </a:r>
            <a:r>
              <a:rPr lang="ru-RU" sz="2400" dirty="0"/>
              <a:t> </a:t>
            </a:r>
            <a:r>
              <a:rPr lang="ru-RU" sz="2400" dirty="0" err="1"/>
              <a:t>критерийлері</a:t>
            </a:r>
            <a:r>
              <a:rPr lang="ru-RU" sz="2400" dirty="0"/>
              <a:t>; </a:t>
            </a:r>
            <a:r>
              <a:rPr lang="ru-RU" sz="2400" dirty="0" err="1"/>
              <a:t>статистикалық</a:t>
            </a:r>
            <a:r>
              <a:rPr lang="ru-RU" sz="2400" dirty="0"/>
              <a:t> </a:t>
            </a:r>
            <a:r>
              <a:rPr lang="ru-RU" sz="2400" dirty="0" err="1"/>
              <a:t>талдау</a:t>
            </a:r>
            <a:r>
              <a:rPr lang="ru-RU" sz="2400" dirty="0"/>
              <a:t> </a:t>
            </a:r>
            <a:r>
              <a:rPr lang="ru-RU" sz="2400" dirty="0" err="1"/>
              <a:t>әдісі</a:t>
            </a:r>
            <a:r>
              <a:rPr lang="ru-RU" sz="2400" dirty="0"/>
              <a:t>; </a:t>
            </a:r>
            <a:r>
              <a:rPr lang="ru-RU" sz="2400" dirty="0" err="1"/>
              <a:t>ақпаратты</a:t>
            </a:r>
            <a:r>
              <a:rPr lang="ru-RU" sz="2400" dirty="0"/>
              <a:t> </a:t>
            </a:r>
            <a:r>
              <a:rPr lang="ru-RU" sz="2400" dirty="0" err="1"/>
              <a:t>іздеу</a:t>
            </a:r>
            <a:r>
              <a:rPr lang="ru-RU" sz="2400" dirty="0"/>
              <a:t> </a:t>
            </a:r>
            <a:r>
              <a:rPr lang="ru-RU" sz="2400" dirty="0" err="1"/>
              <a:t>әдістемесі</a:t>
            </a:r>
            <a:r>
              <a:rPr lang="ru-RU" sz="2400" dirty="0"/>
              <a:t>; </a:t>
            </a:r>
            <a:r>
              <a:rPr lang="ru-RU" sz="2400" dirty="0" err="1"/>
              <a:t>емдеу</a:t>
            </a:r>
            <a:r>
              <a:rPr lang="ru-RU" sz="2400" dirty="0"/>
              <a:t> </a:t>
            </a:r>
            <a:r>
              <a:rPr lang="ru-RU" sz="2400" dirty="0" err="1"/>
              <a:t>тиімділігінің</a:t>
            </a:r>
            <a:r>
              <a:rPr lang="ru-RU" sz="2400" dirty="0"/>
              <a:t> </a:t>
            </a:r>
            <a:r>
              <a:rPr lang="ru-RU" sz="2400" dirty="0" err="1"/>
              <a:t>көрсеткіші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2. </a:t>
            </a:r>
            <a:r>
              <a:rPr lang="ru-RU" sz="2400" dirty="0" err="1"/>
              <a:t>Ақпаратты</a:t>
            </a:r>
            <a:r>
              <a:rPr lang="ru-RU" sz="2400" dirty="0"/>
              <a:t> </a:t>
            </a:r>
            <a:r>
              <a:rPr lang="ru-RU" sz="2400" dirty="0" err="1"/>
              <a:t>іздеу</a:t>
            </a:r>
            <a:r>
              <a:rPr lang="ru-RU" sz="2400" dirty="0"/>
              <a:t>, </a:t>
            </a:r>
            <a:r>
              <a:rPr lang="ru-RU" sz="2400" dirty="0" err="1"/>
              <a:t>оның</a:t>
            </a:r>
            <a:r>
              <a:rPr lang="ru-RU" sz="2400" dirty="0"/>
              <a:t> </a:t>
            </a:r>
            <a:r>
              <a:rPr lang="ru-RU" sz="2400" dirty="0" err="1"/>
              <a:t>міндеті</a:t>
            </a:r>
            <a:r>
              <a:rPr lang="ru-RU" sz="2400" dirty="0"/>
              <a:t> </a:t>
            </a:r>
            <a:r>
              <a:rPr lang="ru-RU" sz="2400" dirty="0" err="1"/>
              <a:t>барлық</a:t>
            </a:r>
            <a:r>
              <a:rPr lang="ru-RU" sz="2400" dirty="0"/>
              <a:t> </a:t>
            </a:r>
            <a:r>
              <a:rPr lang="ru-RU" sz="2400" dirty="0" err="1"/>
              <a:t>адекватты</a:t>
            </a:r>
            <a:r>
              <a:rPr lang="ru-RU" sz="2400" dirty="0"/>
              <a:t> </a:t>
            </a:r>
            <a:r>
              <a:rPr lang="ru-RU" sz="2400" dirty="0" err="1"/>
              <a:t>қамту</a:t>
            </a:r>
            <a:r>
              <a:rPr lang="ru-RU" sz="2400" dirty="0"/>
              <a:t>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 smtClean="0"/>
              <a:t>табылады</a:t>
            </a:r>
            <a:r>
              <a:rPr lang="ru-RU" sz="2400" dirty="0" smtClean="0"/>
              <a:t> </a:t>
            </a:r>
            <a:r>
              <a:rPr lang="ru-RU" sz="2400" dirty="0" err="1" smtClean="0"/>
              <a:t>зерттелетін</a:t>
            </a:r>
            <a:r>
              <a:rPr lang="ru-RU" sz="2400" dirty="0" smtClean="0"/>
              <a:t> </a:t>
            </a:r>
            <a:r>
              <a:rPr lang="ru-RU" sz="2400" dirty="0" err="1"/>
              <a:t>мәселеге</a:t>
            </a:r>
            <a:r>
              <a:rPr lang="ru-RU" sz="2400" dirty="0"/>
              <a:t> </a:t>
            </a:r>
            <a:r>
              <a:rPr lang="ru-RU" sz="2400" dirty="0" err="1"/>
              <a:t>арналған</a:t>
            </a:r>
            <a:r>
              <a:rPr lang="ru-RU" sz="2400" dirty="0"/>
              <a:t> </a:t>
            </a:r>
            <a:r>
              <a:rPr lang="ru-RU" sz="2400" dirty="0" err="1"/>
              <a:t>зерттеулер</a:t>
            </a:r>
            <a:r>
              <a:rPr lang="ru-RU" sz="2400" dirty="0"/>
              <a:t>, </a:t>
            </a: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 smtClean="0"/>
              <a:t>пайдаланылады</a:t>
            </a:r>
            <a:r>
              <a:rPr lang="ru-RU" sz="2400" dirty="0" smtClean="0"/>
              <a:t> </a:t>
            </a:r>
            <a:r>
              <a:rPr lang="ru-RU" sz="2400" dirty="0" err="1" smtClean="0"/>
              <a:t>әртүрлі</a:t>
            </a:r>
            <a:r>
              <a:rPr lang="ru-RU" sz="2400" dirty="0" smtClean="0"/>
              <a:t> </a:t>
            </a:r>
            <a:r>
              <a:rPr lang="ru-RU" sz="2400" dirty="0" err="1"/>
              <a:t>дерекқорлар</a:t>
            </a:r>
            <a:r>
              <a:rPr lang="ru-RU" sz="2400" dirty="0"/>
              <a:t> (</a:t>
            </a:r>
            <a:r>
              <a:rPr lang="en-US" sz="2400" dirty="0"/>
              <a:t>Medline, Cochrane Controlled Trials Register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т.б</a:t>
            </a:r>
            <a:r>
              <a:rPr lang="ru-RU" sz="2400" dirty="0"/>
              <a:t>.), </a:t>
            </a:r>
            <a:r>
              <a:rPr lang="ru-RU" sz="2400" dirty="0" err="1"/>
              <a:t>сондай-ақ</a:t>
            </a:r>
            <a:r>
              <a:rPr lang="ru-RU" sz="2400" dirty="0"/>
              <a:t> </a:t>
            </a:r>
            <a:r>
              <a:rPr lang="ru-RU" sz="2400" dirty="0" err="1"/>
              <a:t>әртүрлі</a:t>
            </a:r>
            <a:r>
              <a:rPr lang="ru-RU" sz="2400" dirty="0"/>
              <a:t> </a:t>
            </a:r>
            <a:r>
              <a:rPr lang="ru-RU" sz="2400" dirty="0" err="1"/>
              <a:t>басылымдардағы</a:t>
            </a:r>
            <a:r>
              <a:rPr lang="ru-RU" sz="2400" dirty="0"/>
              <a:t> </a:t>
            </a:r>
            <a:r>
              <a:rPr lang="ru-RU" sz="2400" dirty="0" err="1"/>
              <a:t>мақалалар</a:t>
            </a:r>
            <a:r>
              <a:rPr lang="ru-RU" sz="2400" dirty="0"/>
              <a:t> мен </a:t>
            </a:r>
            <a:r>
              <a:rPr lang="ru-RU" sz="2400" dirty="0" err="1"/>
              <a:t>анықтамалық</a:t>
            </a:r>
            <a:r>
              <a:rPr lang="ru-RU" sz="2400" dirty="0"/>
              <a:t> </a:t>
            </a:r>
            <a:r>
              <a:rPr lang="ru-RU" sz="2400" dirty="0" err="1"/>
              <a:t>тізімдер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/>
              <a:t>3. </a:t>
            </a:r>
            <a:r>
              <a:rPr lang="ru-RU" sz="2400" dirty="0" err="1"/>
              <a:t>Зерттеулерді</a:t>
            </a:r>
            <a:r>
              <a:rPr lang="ru-RU" sz="2400" dirty="0"/>
              <a:t> </a:t>
            </a:r>
            <a:r>
              <a:rPr lang="ru-RU" sz="2400" dirty="0" err="1"/>
              <a:t>іріктеу</a:t>
            </a:r>
            <a:r>
              <a:rPr lang="ru-RU" sz="2400" dirty="0"/>
              <a:t> </a:t>
            </a:r>
            <a:r>
              <a:rPr lang="ru-RU" sz="2400" dirty="0" err="1"/>
              <a:t>кейіннен</a:t>
            </a:r>
            <a:r>
              <a:rPr lang="ru-RU" sz="2400" dirty="0"/>
              <a:t> </a:t>
            </a:r>
            <a:r>
              <a:rPr lang="ru-RU" sz="2400" dirty="0" err="1"/>
              <a:t>өзгертуге</a:t>
            </a:r>
            <a:r>
              <a:rPr lang="ru-RU" sz="2400" dirty="0"/>
              <a:t> </a:t>
            </a:r>
            <a:r>
              <a:rPr lang="ru-RU" sz="2400" dirty="0" err="1"/>
              <a:t>болмайтын</a:t>
            </a:r>
            <a:r>
              <a:rPr lang="ru-RU" sz="2400" dirty="0"/>
              <a:t>, </a:t>
            </a:r>
            <a:r>
              <a:rPr lang="ru-RU" sz="2400" dirty="0" err="1"/>
              <a:t>алдын</a:t>
            </a:r>
            <a:r>
              <a:rPr lang="ru-RU" sz="2400" dirty="0"/>
              <a:t> ала </a:t>
            </a:r>
            <a:r>
              <a:rPr lang="ru-RU" sz="2400" dirty="0" err="1"/>
              <a:t>анықталған</a:t>
            </a:r>
            <a:r>
              <a:rPr lang="ru-RU" sz="2400" dirty="0"/>
              <a:t> </a:t>
            </a:r>
            <a:r>
              <a:rPr lang="ru-RU" sz="2400" dirty="0" err="1"/>
              <a:t>іргелі</a:t>
            </a:r>
            <a:r>
              <a:rPr lang="ru-RU" sz="2400" dirty="0"/>
              <a:t> </a:t>
            </a:r>
            <a:r>
              <a:rPr lang="ru-RU" sz="2400" dirty="0" err="1"/>
              <a:t>критерийлер</a:t>
            </a:r>
            <a:r>
              <a:rPr lang="ru-RU" sz="2400" dirty="0"/>
              <a:t> </a:t>
            </a:r>
            <a:r>
              <a:rPr lang="ru-RU" sz="2400" dirty="0" err="1"/>
              <a:t>негізінде</a:t>
            </a:r>
            <a:r>
              <a:rPr lang="ru-RU" sz="2400" dirty="0"/>
              <a:t> </a:t>
            </a:r>
            <a:r>
              <a:rPr lang="ru-RU" sz="2400" dirty="0" err="1"/>
              <a:t>жүзеге</a:t>
            </a:r>
            <a:r>
              <a:rPr lang="ru-RU" sz="2400" dirty="0"/>
              <a:t> </a:t>
            </a:r>
            <a:r>
              <a:rPr lang="ru-RU" sz="2400" dirty="0" err="1"/>
              <a:t>асырылады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5006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72150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Мета-анализ.</a:t>
            </a:r>
          </a:p>
          <a:p>
            <a:r>
              <a:rPr lang="ru-RU" sz="2000" b="1" dirty="0"/>
              <a:t>Мета-</a:t>
            </a:r>
            <a:r>
              <a:rPr lang="ru-RU" sz="2000" b="1" dirty="0" err="1"/>
              <a:t>анализдің</a:t>
            </a:r>
            <a:r>
              <a:rPr lang="ru-RU" sz="2000" b="1" dirty="0"/>
              <a:t> </a:t>
            </a:r>
            <a:r>
              <a:rPr lang="ru-RU" sz="2000" b="1" dirty="0" err="1"/>
              <a:t>әртүрлі</a:t>
            </a:r>
            <a:r>
              <a:rPr lang="ru-RU" sz="2000" b="1" dirty="0"/>
              <a:t>, </a:t>
            </a:r>
            <a:r>
              <a:rPr lang="ru-RU" sz="2000" b="1" dirty="0" err="1"/>
              <a:t>сәл</a:t>
            </a:r>
            <a:r>
              <a:rPr lang="ru-RU" sz="2000" b="1" dirty="0"/>
              <a:t> </a:t>
            </a:r>
            <a:r>
              <a:rPr lang="ru-RU" sz="2000" b="1" dirty="0" err="1"/>
              <a:t>өзгеше</a:t>
            </a:r>
            <a:r>
              <a:rPr lang="ru-RU" sz="2000" b="1" dirty="0"/>
              <a:t> </a:t>
            </a:r>
            <a:r>
              <a:rPr lang="ru-RU" sz="2000" b="1" dirty="0" err="1"/>
              <a:t>анықтамалары</a:t>
            </a:r>
            <a:r>
              <a:rPr lang="ru-RU" sz="2000" b="1" dirty="0"/>
              <a:t> бар.</a:t>
            </a:r>
          </a:p>
          <a:p>
            <a:r>
              <a:rPr lang="ru-RU" sz="2000" b="1" dirty="0"/>
              <a:t>Мета-анализ – </a:t>
            </a:r>
            <a:r>
              <a:rPr lang="ru-RU" sz="2000" b="1" dirty="0" err="1"/>
              <a:t>бір</a:t>
            </a:r>
            <a:r>
              <a:rPr lang="ru-RU" sz="2000" b="1" dirty="0"/>
              <a:t> </a:t>
            </a:r>
            <a:r>
              <a:rPr lang="ru-RU" sz="2000" b="1" dirty="0" err="1"/>
              <a:t>сұраққа</a:t>
            </a:r>
            <a:r>
              <a:rPr lang="ru-RU" sz="2000" b="1" dirty="0"/>
              <a:t> </a:t>
            </a:r>
            <a:r>
              <a:rPr lang="ru-RU" sz="2000" b="1" dirty="0" err="1"/>
              <a:t>арналған</a:t>
            </a:r>
            <a:r>
              <a:rPr lang="ru-RU" sz="2000" b="1" dirty="0"/>
              <a:t> </a:t>
            </a:r>
            <a:r>
              <a:rPr lang="ru-RU" sz="2000" b="1" dirty="0" err="1"/>
              <a:t>бірнеше</a:t>
            </a:r>
            <a:r>
              <a:rPr lang="ru-RU" sz="2000" b="1" dirty="0"/>
              <a:t> </a:t>
            </a:r>
            <a:r>
              <a:rPr lang="ru-RU" sz="2000" b="1" dirty="0" err="1"/>
              <a:t>зерттеулердің</a:t>
            </a:r>
            <a:r>
              <a:rPr lang="ru-RU" sz="2000" b="1" dirty="0"/>
              <a:t> </a:t>
            </a:r>
            <a:r>
              <a:rPr lang="ru-RU" sz="2000" b="1" dirty="0" err="1"/>
              <a:t>сандық</a:t>
            </a:r>
            <a:r>
              <a:rPr lang="ru-RU" sz="2000" b="1" dirty="0"/>
              <a:t> </a:t>
            </a:r>
            <a:r>
              <a:rPr lang="ru-RU" sz="2000" b="1" dirty="0" err="1"/>
              <a:t>нәтижелерінің</a:t>
            </a:r>
            <a:r>
              <a:rPr lang="ru-RU" sz="2000" b="1" dirty="0"/>
              <a:t> </a:t>
            </a:r>
            <a:r>
              <a:rPr lang="ru-RU" sz="2000" b="1" dirty="0" err="1"/>
              <a:t>статистикалық</a:t>
            </a:r>
            <a:r>
              <a:rPr lang="ru-RU" sz="2000" b="1" dirty="0"/>
              <a:t> </a:t>
            </a:r>
            <a:r>
              <a:rPr lang="ru-RU" sz="2000" b="1" dirty="0" err="1"/>
              <a:t>синтезі</a:t>
            </a:r>
            <a:r>
              <a:rPr lang="ru-RU" sz="2000" b="1" dirty="0"/>
              <a:t>.</a:t>
            </a:r>
          </a:p>
          <a:p>
            <a:pPr algn="just"/>
            <a:r>
              <a:rPr lang="ru-RU" sz="2000" b="1" dirty="0"/>
              <a:t>Мета-анализ – </a:t>
            </a:r>
            <a:r>
              <a:rPr lang="ru-RU" sz="2000" b="1" dirty="0" err="1"/>
              <a:t>зерттеушінің</a:t>
            </a:r>
            <a:r>
              <a:rPr lang="ru-RU" sz="2000" b="1" dirty="0"/>
              <a:t> </a:t>
            </a:r>
            <a:r>
              <a:rPr lang="ru-RU" sz="2000" b="1" dirty="0" err="1"/>
              <a:t>пікірінше</a:t>
            </a:r>
            <a:r>
              <a:rPr lang="ru-RU" sz="2000" b="1" dirty="0"/>
              <a:t>, </a:t>
            </a:r>
            <a:r>
              <a:rPr lang="ru-RU" sz="2000" b="1" dirty="0" err="1"/>
              <a:t>тәуелсіз</a:t>
            </a:r>
            <a:r>
              <a:rPr lang="ru-RU" sz="2000" b="1" dirty="0"/>
              <a:t> </a:t>
            </a:r>
            <a:r>
              <a:rPr lang="ru-RU" sz="2000" b="1" dirty="0" err="1"/>
              <a:t>зерттеулердің</a:t>
            </a:r>
            <a:r>
              <a:rPr lang="ru-RU" sz="2000" b="1" dirty="0"/>
              <a:t> </a:t>
            </a:r>
            <a:r>
              <a:rPr lang="ru-RU" sz="2000" b="1" dirty="0" err="1"/>
              <a:t>нәтижелерін</a:t>
            </a:r>
            <a:r>
              <a:rPr lang="ru-RU" sz="2000" b="1" dirty="0"/>
              <a:t> </a:t>
            </a:r>
            <a:r>
              <a:rPr lang="ru-RU" sz="2000" b="1" dirty="0" err="1"/>
              <a:t>біріктіретін</a:t>
            </a:r>
            <a:r>
              <a:rPr lang="ru-RU" sz="2000" b="1" dirty="0"/>
              <a:t> </a:t>
            </a:r>
            <a:r>
              <a:rPr lang="ru-RU" sz="2000" b="1" dirty="0" err="1"/>
              <a:t>статистикалық</a:t>
            </a:r>
            <a:r>
              <a:rPr lang="ru-RU" sz="2000" b="1" dirty="0"/>
              <a:t> </a:t>
            </a:r>
            <a:r>
              <a:rPr lang="ru-RU" sz="2000" b="1" dirty="0" err="1"/>
              <a:t>әдіс</a:t>
            </a:r>
            <a:r>
              <a:rPr lang="ru-RU" sz="2000" b="1" dirty="0"/>
              <a:t>.</a:t>
            </a:r>
          </a:p>
          <a:p>
            <a:pPr algn="just"/>
            <a:r>
              <a:rPr lang="ru-RU" sz="2000" b="1" dirty="0" smtClean="0"/>
              <a:t>– </a:t>
            </a:r>
            <a:r>
              <a:rPr lang="ru-RU" sz="2000" b="1" dirty="0"/>
              <a:t>мета-анализ </a:t>
            </a:r>
            <a:r>
              <a:rPr lang="ru-RU" sz="2000" b="1" dirty="0" err="1"/>
              <a:t>көбінесе</a:t>
            </a:r>
            <a:r>
              <a:rPr lang="ru-RU" sz="2000" b="1" dirty="0"/>
              <a:t> </a:t>
            </a:r>
            <a:r>
              <a:rPr lang="ru-RU" sz="2000" b="1" dirty="0" err="1"/>
              <a:t>терапевтік</a:t>
            </a:r>
            <a:r>
              <a:rPr lang="ru-RU" sz="2000" b="1" dirty="0"/>
              <a:t> </a:t>
            </a:r>
            <a:r>
              <a:rPr lang="ru-RU" sz="2000" b="1" dirty="0" err="1"/>
              <a:t>араласудың</a:t>
            </a:r>
            <a:r>
              <a:rPr lang="ru-RU" sz="2000" b="1" dirty="0"/>
              <a:t> </a:t>
            </a:r>
            <a:r>
              <a:rPr lang="ru-RU" sz="2000" b="1" dirty="0" err="1"/>
              <a:t>клиникалық</a:t>
            </a:r>
            <a:r>
              <a:rPr lang="ru-RU" sz="2000" b="1" dirty="0"/>
              <a:t> </a:t>
            </a:r>
            <a:r>
              <a:rPr lang="ru-RU" sz="2000" b="1" dirty="0" err="1"/>
              <a:t>тиімділігін</a:t>
            </a:r>
            <a:r>
              <a:rPr lang="ru-RU" sz="2000" b="1" dirty="0"/>
              <a:t> </a:t>
            </a:r>
            <a:r>
              <a:rPr lang="ru-RU" sz="2000" b="1" dirty="0" err="1"/>
              <a:t>бағалау</a:t>
            </a:r>
            <a:r>
              <a:rPr lang="ru-RU" sz="2000" b="1" dirty="0"/>
              <a:t> </a:t>
            </a:r>
            <a:r>
              <a:rPr lang="ru-RU" sz="2000" b="1" dirty="0" err="1"/>
              <a:t>үшін</a:t>
            </a:r>
            <a:r>
              <a:rPr lang="ru-RU" sz="2000" b="1" dirty="0"/>
              <a:t> </a:t>
            </a:r>
            <a:r>
              <a:rPr lang="ru-RU" sz="2000" b="1" dirty="0" err="1"/>
              <a:t>қолданылады</a:t>
            </a:r>
            <a:r>
              <a:rPr lang="ru-RU" sz="2000" b="1" dirty="0"/>
              <a:t>, </a:t>
            </a:r>
            <a:r>
              <a:rPr lang="ru-RU" sz="2000" b="1" dirty="0" err="1"/>
              <a:t>оның</a:t>
            </a:r>
            <a:r>
              <a:rPr lang="ru-RU" sz="2000" b="1" dirty="0"/>
              <a:t> </a:t>
            </a:r>
            <a:r>
              <a:rPr lang="ru-RU" sz="2000" b="1" dirty="0" err="1"/>
              <a:t>нәтижелері</a:t>
            </a:r>
            <a:r>
              <a:rPr lang="ru-RU" sz="2000" b="1" dirty="0"/>
              <a:t> </a:t>
            </a:r>
            <a:r>
              <a:rPr lang="ru-RU" sz="2000" b="1" dirty="0" err="1" smtClean="0"/>
              <a:t>екі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және</a:t>
            </a:r>
            <a:r>
              <a:rPr lang="ru-RU" sz="2000" b="1" dirty="0" smtClean="0"/>
              <a:t> </a:t>
            </a:r>
            <a:r>
              <a:rPr lang="ru-RU" sz="2000" b="1" dirty="0" err="1"/>
              <a:t>көбірек</a:t>
            </a:r>
            <a:r>
              <a:rPr lang="ru-RU" sz="2000" b="1" dirty="0"/>
              <a:t> </a:t>
            </a:r>
            <a:r>
              <a:rPr lang="ru-RU" sz="2000" b="1" dirty="0" err="1"/>
              <a:t>рандомизацияланған</a:t>
            </a:r>
            <a:r>
              <a:rPr lang="ru-RU" sz="2000" b="1" dirty="0"/>
              <a:t>, </a:t>
            </a:r>
            <a:r>
              <a:rPr lang="ru-RU" sz="2000" b="1" dirty="0" err="1"/>
              <a:t>бақыланатын</a:t>
            </a:r>
            <a:r>
              <a:rPr lang="ru-RU" sz="2000" b="1" dirty="0"/>
              <a:t> </a:t>
            </a:r>
            <a:r>
              <a:rPr lang="ru-RU" sz="2000" b="1" dirty="0" err="1"/>
              <a:t>сынақтар</a:t>
            </a:r>
            <a:r>
              <a:rPr lang="ru-RU" sz="2000" b="1" dirty="0"/>
              <a:t>;</a:t>
            </a:r>
          </a:p>
          <a:p>
            <a:pPr algn="just"/>
            <a:r>
              <a:rPr lang="ru-RU" sz="2000" b="1" dirty="0"/>
              <a:t>– мета-анализ </a:t>
            </a:r>
            <a:r>
              <a:rPr lang="ru-RU" sz="2000" b="1" dirty="0" err="1"/>
              <a:t>емдеу</a:t>
            </a:r>
            <a:r>
              <a:rPr lang="ru-RU" sz="2000" b="1" dirty="0"/>
              <a:t> </a:t>
            </a:r>
            <a:r>
              <a:rPr lang="ru-RU" sz="2000" b="1" dirty="0" err="1"/>
              <a:t>әсерін</a:t>
            </a:r>
            <a:r>
              <a:rPr lang="ru-RU" sz="2000" b="1" dirty="0"/>
              <a:t> </a:t>
            </a:r>
            <a:r>
              <a:rPr lang="ru-RU" sz="2000" b="1" dirty="0" err="1"/>
              <a:t>нақты</a:t>
            </a:r>
            <a:r>
              <a:rPr lang="ru-RU" sz="2000" b="1" dirty="0"/>
              <a:t> </a:t>
            </a:r>
            <a:r>
              <a:rPr lang="ru-RU" sz="2000" b="1" dirty="0" err="1"/>
              <a:t>бағалауға</a:t>
            </a:r>
            <a:r>
              <a:rPr lang="ru-RU" sz="2000" b="1" dirty="0"/>
              <a:t> </a:t>
            </a:r>
            <a:r>
              <a:rPr lang="ru-RU" sz="2000" b="1" dirty="0" err="1"/>
              <a:t>мүмкіндік</a:t>
            </a:r>
            <a:r>
              <a:rPr lang="ru-RU" sz="2000" b="1" dirty="0"/>
              <a:t> </a:t>
            </a:r>
            <a:r>
              <a:rPr lang="ru-RU" sz="2000" b="1" dirty="0" err="1"/>
              <a:t>береді</a:t>
            </a:r>
            <a:r>
              <a:rPr lang="ru-RU" sz="2000" b="1" dirty="0"/>
              <a:t>, </a:t>
            </a:r>
            <a:r>
              <a:rPr lang="ru-RU" sz="2000" b="1" dirty="0" err="1"/>
              <a:t>ол</a:t>
            </a:r>
            <a:r>
              <a:rPr lang="ru-RU" sz="2000" b="1" dirty="0"/>
              <a:t> </a:t>
            </a:r>
            <a:r>
              <a:rPr lang="ru-RU" sz="2000" b="1" dirty="0" err="1"/>
              <a:t>енгізілген</a:t>
            </a:r>
            <a:r>
              <a:rPr lang="ru-RU" sz="2000" b="1" dirty="0"/>
              <a:t> </a:t>
            </a:r>
            <a:r>
              <a:rPr lang="ru-RU" sz="2000" b="1" dirty="0" err="1"/>
              <a:t>зерттеулердің</a:t>
            </a:r>
            <a:r>
              <a:rPr lang="ru-RU" sz="2000" b="1" dirty="0"/>
              <a:t> </a:t>
            </a:r>
            <a:r>
              <a:rPr lang="ru-RU" sz="2000" b="1" dirty="0" err="1"/>
              <a:t>көлеміне</a:t>
            </a:r>
            <a:r>
              <a:rPr lang="ru-RU" sz="2000" b="1" dirty="0"/>
              <a:t> </a:t>
            </a:r>
            <a:r>
              <a:rPr lang="ru-RU" sz="2000" b="1" dirty="0" err="1"/>
              <a:t>байланысты</a:t>
            </a:r>
            <a:r>
              <a:rPr lang="ru-RU" sz="2000" b="1" dirty="0"/>
              <a:t>;</a:t>
            </a:r>
          </a:p>
          <a:p>
            <a:pPr algn="just"/>
            <a:r>
              <a:rPr lang="ru-RU" sz="2000" b="1" dirty="0"/>
              <a:t>– мета-</a:t>
            </a:r>
            <a:r>
              <a:rPr lang="ru-RU" sz="2000" b="1" dirty="0" err="1"/>
              <a:t>анализдің</a:t>
            </a:r>
            <a:r>
              <a:rPr lang="ru-RU" sz="2000" b="1" dirty="0"/>
              <a:t> </a:t>
            </a:r>
            <a:r>
              <a:rPr lang="ru-RU" sz="2000" b="1" dirty="0" err="1"/>
              <a:t>ақпараттылығы</a:t>
            </a:r>
            <a:r>
              <a:rPr lang="ru-RU" sz="2000" b="1" dirty="0"/>
              <a:t> </a:t>
            </a:r>
            <a:r>
              <a:rPr lang="ru-RU" sz="2000" b="1" dirty="0" err="1"/>
              <a:t>жүйеліктің</a:t>
            </a:r>
            <a:r>
              <a:rPr lang="ru-RU" sz="2000" b="1" dirty="0"/>
              <a:t> </a:t>
            </a:r>
            <a:r>
              <a:rPr lang="ru-RU" sz="2000" b="1" dirty="0" err="1"/>
              <a:t>сапасына</a:t>
            </a:r>
            <a:r>
              <a:rPr lang="ru-RU" sz="2000" b="1" dirty="0"/>
              <a:t> </a:t>
            </a:r>
            <a:r>
              <a:rPr lang="ru-RU" sz="2000" b="1" dirty="0" err="1"/>
              <a:t>байланысты</a:t>
            </a:r>
            <a:endParaRPr lang="ru-RU" sz="2000" b="1" dirty="0"/>
          </a:p>
          <a:p>
            <a:pPr algn="just"/>
            <a:r>
              <a:rPr lang="ru-RU" sz="2000" b="1" dirty="0" err="1"/>
              <a:t>оның</a:t>
            </a:r>
            <a:r>
              <a:rPr lang="ru-RU" sz="2000" b="1" dirty="0"/>
              <a:t> </a:t>
            </a:r>
            <a:r>
              <a:rPr lang="ru-RU" sz="2000" b="1" dirty="0" err="1"/>
              <a:t>негізінде</a:t>
            </a:r>
            <a:r>
              <a:rPr lang="ru-RU" sz="2000" b="1" dirty="0"/>
              <a:t> </a:t>
            </a:r>
            <a:r>
              <a:rPr lang="ru-RU" sz="2000" b="1" dirty="0" err="1"/>
              <a:t>берілген</a:t>
            </a:r>
            <a:r>
              <a:rPr lang="ru-RU" sz="2000" b="1" dirty="0"/>
              <a:t> </a:t>
            </a:r>
            <a:r>
              <a:rPr lang="ru-RU" sz="2000" b="1" dirty="0" err="1"/>
              <a:t>шолу</a:t>
            </a:r>
            <a:r>
              <a:rPr lang="ru-RU" sz="2000" b="1" dirty="0"/>
              <a:t>;</a:t>
            </a:r>
          </a:p>
          <a:p>
            <a:pPr algn="just"/>
            <a:r>
              <a:rPr lang="ru-RU" sz="2000" b="1" dirty="0"/>
              <a:t>– </a:t>
            </a:r>
            <a:r>
              <a:rPr lang="ru-RU" sz="2000" b="1" dirty="0" err="1"/>
              <a:t>жақсы</a:t>
            </a:r>
            <a:r>
              <a:rPr lang="ru-RU" sz="2000" b="1" dirty="0"/>
              <a:t> мета-анализ </a:t>
            </a:r>
            <a:r>
              <a:rPr lang="ru-RU" sz="2000" b="1" dirty="0" err="1"/>
              <a:t>тиісті</a:t>
            </a:r>
            <a:r>
              <a:rPr lang="ru-RU" sz="2000" b="1" dirty="0"/>
              <a:t> </a:t>
            </a:r>
            <a:r>
              <a:rPr lang="ru-RU" sz="2000" b="1" dirty="0" err="1"/>
              <a:t>мәселе</a:t>
            </a:r>
            <a:r>
              <a:rPr lang="ru-RU" sz="2000" b="1" dirty="0"/>
              <a:t> </a:t>
            </a:r>
            <a:r>
              <a:rPr lang="ru-RU" sz="2000" b="1" dirty="0" err="1"/>
              <a:t>бойынша</a:t>
            </a:r>
            <a:r>
              <a:rPr lang="ru-RU" sz="2000" b="1" dirty="0"/>
              <a:t> </a:t>
            </a:r>
            <a:r>
              <a:rPr lang="ru-RU" sz="2000" b="1" dirty="0" err="1"/>
              <a:t>барлық</a:t>
            </a:r>
            <a:r>
              <a:rPr lang="ru-RU" sz="2000" b="1" dirty="0"/>
              <a:t> </a:t>
            </a:r>
            <a:r>
              <a:rPr lang="ru-RU" sz="2000" b="1" dirty="0" err="1"/>
              <a:t>зерттеулерді</a:t>
            </a:r>
            <a:r>
              <a:rPr lang="ru-RU" sz="2000" b="1" dirty="0"/>
              <a:t> </a:t>
            </a:r>
            <a:r>
              <a:rPr lang="ru-RU" sz="2000" b="1" dirty="0" err="1"/>
              <a:t>сараптауды</a:t>
            </a:r>
            <a:r>
              <a:rPr lang="ru-RU" sz="2000" b="1" dirty="0"/>
              <a:t>, </a:t>
            </a:r>
            <a:r>
              <a:rPr lang="ru-RU" sz="2000" b="1" dirty="0" err="1"/>
              <a:t>біркелкі</a:t>
            </a:r>
            <a:r>
              <a:rPr lang="ru-RU" sz="2000" b="1" dirty="0"/>
              <a:t> </a:t>
            </a:r>
            <a:r>
              <a:rPr lang="ru-RU" sz="2000" b="1" dirty="0" err="1"/>
              <a:t>еместігін</a:t>
            </a:r>
            <a:r>
              <a:rPr lang="ru-RU" sz="2000" b="1" dirty="0"/>
              <a:t> </a:t>
            </a:r>
            <a:r>
              <a:rPr lang="ru-RU" sz="2000" b="1" dirty="0" err="1"/>
              <a:t>бағалауды</a:t>
            </a:r>
            <a:r>
              <a:rPr lang="ru-RU" sz="2000" b="1" dirty="0"/>
              <a:t> </a:t>
            </a:r>
            <a:r>
              <a:rPr lang="ru-RU" sz="2000" b="1" dirty="0" err="1"/>
              <a:t>және</a:t>
            </a:r>
            <a:r>
              <a:rPr lang="ru-RU" sz="2000" b="1" dirty="0"/>
              <a:t> </a:t>
            </a:r>
            <a:r>
              <a:rPr lang="ru-RU" sz="2000" b="1" dirty="0" err="1"/>
              <a:t>сезімталдықты</a:t>
            </a:r>
            <a:r>
              <a:rPr lang="ru-RU" sz="2000" b="1" dirty="0"/>
              <a:t> </a:t>
            </a:r>
            <a:r>
              <a:rPr lang="ru-RU" sz="2000" b="1" dirty="0" err="1"/>
              <a:t>талдау</a:t>
            </a:r>
            <a:r>
              <a:rPr lang="ru-RU" sz="2000" b="1" dirty="0"/>
              <a:t> </a:t>
            </a:r>
            <a:r>
              <a:rPr lang="ru-RU" sz="2000" b="1" dirty="0" err="1"/>
              <a:t>арқылы</a:t>
            </a:r>
            <a:r>
              <a:rPr lang="ru-RU" sz="2000" b="1" dirty="0"/>
              <a:t> </a:t>
            </a:r>
            <a:r>
              <a:rPr lang="ru-RU" sz="2000" b="1" dirty="0" err="1"/>
              <a:t>негізгі</a:t>
            </a:r>
            <a:r>
              <a:rPr lang="ru-RU" sz="2000" b="1" dirty="0"/>
              <a:t> </a:t>
            </a:r>
            <a:r>
              <a:rPr lang="ru-RU" sz="2000" b="1" dirty="0" err="1"/>
              <a:t>нәтижелердің</a:t>
            </a:r>
            <a:r>
              <a:rPr lang="ru-RU" sz="2000" b="1" dirty="0"/>
              <a:t> </a:t>
            </a:r>
            <a:r>
              <a:rPr lang="ru-RU" sz="2000" b="1" dirty="0" err="1"/>
              <a:t>ақпараттылығын</a:t>
            </a:r>
            <a:r>
              <a:rPr lang="ru-RU" sz="2000" b="1" dirty="0"/>
              <a:t> </a:t>
            </a:r>
            <a:r>
              <a:rPr lang="ru-RU" sz="2000" b="1" dirty="0" err="1"/>
              <a:t>анықтауды</a:t>
            </a:r>
            <a:r>
              <a:rPr lang="ru-RU" sz="2000" b="1" dirty="0"/>
              <a:t> </a:t>
            </a:r>
            <a:r>
              <a:rPr lang="ru-RU" sz="2000" b="1" dirty="0" err="1"/>
              <a:t>қамтиды</a:t>
            </a:r>
            <a:r>
              <a:rPr lang="ru-RU" sz="2000" b="1" dirty="0"/>
              <a:t>;</a:t>
            </a:r>
          </a:p>
          <a:p>
            <a:pPr algn="just"/>
            <a:r>
              <a:rPr lang="ru-RU" sz="2000" b="1" dirty="0"/>
              <a:t>– мета-</a:t>
            </a:r>
            <a:r>
              <a:rPr lang="ru-RU" sz="2000" b="1" dirty="0" err="1"/>
              <a:t>анализдің</a:t>
            </a:r>
            <a:r>
              <a:rPr lang="ru-RU" sz="2000" b="1" dirty="0"/>
              <a:t> </a:t>
            </a:r>
            <a:r>
              <a:rPr lang="ru-RU" sz="2000" b="1" dirty="0" err="1"/>
              <a:t>нәтижелері</a:t>
            </a:r>
            <a:r>
              <a:rPr lang="ru-RU" sz="2000" b="1" dirty="0"/>
              <a:t> </a:t>
            </a:r>
            <a:r>
              <a:rPr lang="ru-RU" sz="2000" b="1" dirty="0" err="1"/>
              <a:t>әдетте</a:t>
            </a:r>
            <a:r>
              <a:rPr lang="ru-RU" sz="2000" b="1" dirty="0"/>
              <a:t> график </a:t>
            </a:r>
            <a:r>
              <a:rPr lang="ru-RU" sz="2000" b="1" dirty="0" err="1"/>
              <a:t>түрінде</a:t>
            </a:r>
            <a:r>
              <a:rPr lang="ru-RU" sz="2000" b="1" dirty="0"/>
              <a:t> </a:t>
            </a:r>
            <a:r>
              <a:rPr lang="ru-RU" sz="2000" b="1" dirty="0" err="1"/>
              <a:t>және</a:t>
            </a:r>
            <a:r>
              <a:rPr lang="ru-RU" sz="2000" b="1" dirty="0"/>
              <a:t> </a:t>
            </a:r>
            <a:r>
              <a:rPr lang="ru-RU" sz="2000" b="1" dirty="0" err="1"/>
              <a:t>ықтималдық</a:t>
            </a:r>
            <a:r>
              <a:rPr lang="ru-RU" sz="2000" b="1" dirty="0"/>
              <a:t> </a:t>
            </a:r>
            <a:r>
              <a:rPr lang="ru-RU" sz="2000" b="1" dirty="0" err="1"/>
              <a:t>коэффициенті</a:t>
            </a:r>
            <a:r>
              <a:rPr lang="ru-RU" sz="2000" b="1" dirty="0"/>
              <a:t> – </a:t>
            </a:r>
            <a:r>
              <a:rPr lang="ru-RU" sz="2000" b="1" dirty="0" err="1"/>
              <a:t>әсер</a:t>
            </a:r>
            <a:r>
              <a:rPr lang="ru-RU" sz="2000" b="1" dirty="0"/>
              <a:t> </a:t>
            </a:r>
            <a:r>
              <a:rPr lang="ru-RU" sz="2000" b="1" dirty="0" err="1"/>
              <a:t>шамасының</a:t>
            </a:r>
            <a:r>
              <a:rPr lang="ru-RU" sz="2000" b="1" dirty="0"/>
              <a:t> </a:t>
            </a:r>
            <a:r>
              <a:rPr lang="ru-RU" sz="2000" b="1" dirty="0" err="1"/>
              <a:t>жиынтық</a:t>
            </a:r>
            <a:r>
              <a:rPr lang="ru-RU" sz="2000" b="1" dirty="0"/>
              <a:t> </a:t>
            </a:r>
            <a:r>
              <a:rPr lang="ru-RU" sz="2000" b="1" dirty="0" err="1"/>
              <a:t>көрсеткіші</a:t>
            </a:r>
            <a:r>
              <a:rPr lang="ru-RU" sz="2000" b="1" dirty="0"/>
              <a:t> </a:t>
            </a:r>
            <a:r>
              <a:rPr lang="ru-RU" sz="2000" b="1" dirty="0" err="1"/>
              <a:t>түрінде</a:t>
            </a:r>
            <a:r>
              <a:rPr lang="ru-RU" sz="2000" b="1" dirty="0"/>
              <a:t> </a:t>
            </a:r>
            <a:r>
              <a:rPr lang="ru-RU" sz="2000" b="1" dirty="0" err="1"/>
              <a:t>беріледі</a:t>
            </a:r>
            <a:r>
              <a:rPr lang="ru-RU" sz="2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651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B050"/>
                </a:solidFill>
              </a:rPr>
              <a:t>Мета-</a:t>
            </a:r>
            <a:r>
              <a:rPr lang="ru-RU" sz="3600" b="1" dirty="0" err="1">
                <a:solidFill>
                  <a:srgbClr val="00B050"/>
                </a:solidFill>
              </a:rPr>
              <a:t>анализдің</a:t>
            </a:r>
            <a:r>
              <a:rPr lang="ru-RU" sz="3600" b="1" dirty="0">
                <a:solidFill>
                  <a:srgbClr val="00B050"/>
                </a:solidFill>
              </a:rPr>
              <a:t> </a:t>
            </a:r>
            <a:r>
              <a:rPr lang="ru-RU" sz="3600" b="1" dirty="0" err="1">
                <a:solidFill>
                  <a:srgbClr val="00B050"/>
                </a:solidFill>
              </a:rPr>
              <a:t>артықшылықтары</a:t>
            </a:r>
            <a:endParaRPr lang="ru-RU" sz="3600" b="1" dirty="0">
              <a:solidFill>
                <a:srgbClr val="00B050"/>
              </a:solidFill>
            </a:endParaRPr>
          </a:p>
          <a:p>
            <a:pPr algn="just"/>
            <a:r>
              <a:rPr lang="ru-RU" sz="3600" dirty="0"/>
              <a:t>1. </a:t>
            </a:r>
            <a:r>
              <a:rPr lang="ru-RU" sz="3600" dirty="0" err="1"/>
              <a:t>Жүйелі</a:t>
            </a:r>
            <a:r>
              <a:rPr lang="ru-RU" sz="3600" dirty="0"/>
              <a:t> </a:t>
            </a:r>
            <a:r>
              <a:rPr lang="ru-RU" sz="3600" dirty="0" err="1"/>
              <a:t>жалпылаудың</a:t>
            </a:r>
            <a:r>
              <a:rPr lang="ru-RU" sz="3600" dirty="0"/>
              <a:t> </a:t>
            </a:r>
            <a:r>
              <a:rPr lang="ru-RU" sz="3600" dirty="0" err="1"/>
              <a:t>арқасында</a:t>
            </a:r>
            <a:r>
              <a:rPr lang="ru-RU" sz="3600" dirty="0"/>
              <a:t> </a:t>
            </a:r>
            <a:r>
              <a:rPr lang="ru-RU" sz="3600" dirty="0" err="1"/>
              <a:t>анық</a:t>
            </a:r>
            <a:r>
              <a:rPr lang="ru-RU" sz="3600" dirty="0"/>
              <a:t> </a:t>
            </a:r>
            <a:r>
              <a:rPr lang="ru-RU" sz="3600" dirty="0" err="1" smtClean="0"/>
              <a:t>сурет</a:t>
            </a:r>
            <a:r>
              <a:rPr lang="ru-RU" sz="3600" dirty="0" smtClean="0"/>
              <a:t> </a:t>
            </a:r>
            <a:r>
              <a:rPr lang="ru-RU" sz="3600" dirty="0" err="1" smtClean="0"/>
              <a:t>зерттеу</a:t>
            </a:r>
            <a:r>
              <a:rPr lang="ru-RU" sz="3600" dirty="0"/>
              <a:t>.</a:t>
            </a:r>
          </a:p>
          <a:p>
            <a:pPr algn="just"/>
            <a:r>
              <a:rPr lang="ru-RU" sz="3600" dirty="0"/>
              <a:t>2. </a:t>
            </a:r>
            <a:r>
              <a:rPr lang="ru-RU" sz="3600" dirty="0" err="1"/>
              <a:t>Сипаттамалық</a:t>
            </a:r>
            <a:r>
              <a:rPr lang="ru-RU" sz="3600" dirty="0"/>
              <a:t> </a:t>
            </a:r>
            <a:r>
              <a:rPr lang="ru-RU" sz="3600" dirty="0" err="1"/>
              <a:t>шолуда</a:t>
            </a:r>
            <a:r>
              <a:rPr lang="ru-RU" sz="3600" dirty="0"/>
              <a:t> </a:t>
            </a:r>
            <a:r>
              <a:rPr lang="ru-RU" sz="3600" dirty="0" err="1"/>
              <a:t>пайда</a:t>
            </a:r>
            <a:r>
              <a:rPr lang="ru-RU" sz="3600" dirty="0"/>
              <a:t> </a:t>
            </a:r>
            <a:r>
              <a:rPr lang="ru-RU" sz="3600" dirty="0" err="1"/>
              <a:t>болатын</a:t>
            </a:r>
            <a:r>
              <a:rPr lang="ru-RU" sz="3600" dirty="0"/>
              <a:t> </a:t>
            </a:r>
            <a:r>
              <a:rPr lang="ru-RU" sz="3600" dirty="0" err="1"/>
              <a:t>қателерді</a:t>
            </a:r>
            <a:r>
              <a:rPr lang="ru-RU" sz="3600" dirty="0"/>
              <a:t> </a:t>
            </a:r>
            <a:r>
              <a:rPr lang="ru-RU" sz="3600" dirty="0" err="1"/>
              <a:t>жою</a:t>
            </a:r>
            <a:r>
              <a:rPr lang="ru-RU" sz="3600" dirty="0"/>
              <a:t>.</a:t>
            </a:r>
          </a:p>
          <a:p>
            <a:pPr algn="just"/>
            <a:r>
              <a:rPr lang="ru-RU" sz="3600" dirty="0"/>
              <a:t>3. </a:t>
            </a:r>
            <a:r>
              <a:rPr lang="ru-RU" sz="3600" dirty="0" err="1"/>
              <a:t>Қаралған</a:t>
            </a:r>
            <a:r>
              <a:rPr lang="ru-RU" sz="3600" dirty="0"/>
              <a:t> </a:t>
            </a:r>
            <a:r>
              <a:rPr lang="ru-RU" sz="3600" dirty="0" err="1"/>
              <a:t>науқастардың</a:t>
            </a:r>
            <a:r>
              <a:rPr lang="ru-RU" sz="3600" dirty="0"/>
              <a:t> </a:t>
            </a:r>
            <a:r>
              <a:rPr lang="ru-RU" sz="3600" dirty="0" err="1"/>
              <a:t>көптігіне</a:t>
            </a:r>
            <a:r>
              <a:rPr lang="ru-RU" sz="3600" dirty="0"/>
              <a:t> </a:t>
            </a:r>
            <a:r>
              <a:rPr lang="ru-RU" sz="3600" dirty="0" err="1"/>
              <a:t>байланысты</a:t>
            </a:r>
            <a:r>
              <a:rPr lang="ru-RU" sz="3600" dirty="0"/>
              <a:t> </a:t>
            </a:r>
            <a:r>
              <a:rPr lang="ru-RU" sz="3600" dirty="0" err="1"/>
              <a:t>дәлдік</a:t>
            </a:r>
            <a:r>
              <a:rPr lang="ru-RU" sz="3600" dirty="0"/>
              <a:t>.</a:t>
            </a:r>
          </a:p>
          <a:p>
            <a:pPr algn="just"/>
            <a:r>
              <a:rPr lang="ru-RU" sz="3600" dirty="0"/>
              <a:t>4. </a:t>
            </a:r>
            <a:r>
              <a:rPr lang="ru-RU" sz="3600" dirty="0" err="1"/>
              <a:t>Қойылған</a:t>
            </a:r>
            <a:r>
              <a:rPr lang="ru-RU" sz="3600" dirty="0"/>
              <a:t> </a:t>
            </a:r>
            <a:r>
              <a:rPr lang="ru-RU" sz="3600" dirty="0" err="1"/>
              <a:t>сұраққа</a:t>
            </a:r>
            <a:r>
              <a:rPr lang="ru-RU" sz="3600" dirty="0"/>
              <a:t> </a:t>
            </a:r>
            <a:r>
              <a:rPr lang="ru-RU" sz="3600" dirty="0" err="1"/>
              <a:t>жауап</a:t>
            </a:r>
            <a:r>
              <a:rPr lang="ru-RU" sz="3600" dirty="0"/>
              <a:t> </a:t>
            </a:r>
            <a:r>
              <a:rPr lang="ru-RU" sz="3600" dirty="0" err="1"/>
              <a:t>алу</a:t>
            </a:r>
            <a:r>
              <a:rPr lang="ru-RU" sz="3600" dirty="0"/>
              <a:t> </a:t>
            </a:r>
            <a:r>
              <a:rPr lang="ru-RU" sz="3600" dirty="0" err="1"/>
              <a:t>әдістемесінің</a:t>
            </a:r>
            <a:r>
              <a:rPr lang="ru-RU" sz="3600" dirty="0"/>
              <a:t> </a:t>
            </a:r>
            <a:r>
              <a:rPr lang="ru-RU" sz="3600" dirty="0" err="1"/>
              <a:t>ашықтығына</a:t>
            </a:r>
            <a:r>
              <a:rPr lang="ru-RU" sz="3600" dirty="0"/>
              <a:t> </a:t>
            </a:r>
            <a:r>
              <a:rPr lang="ru-RU" sz="3600" dirty="0" err="1"/>
              <a:t>байланысты</a:t>
            </a:r>
            <a:r>
              <a:rPr lang="ru-RU" sz="3600" dirty="0"/>
              <a:t> </a:t>
            </a:r>
            <a:r>
              <a:rPr lang="ru-RU" sz="3600" dirty="0" err="1"/>
              <a:t>ашықтық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7261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Мета-</a:t>
            </a:r>
            <a:r>
              <a:rPr lang="ru-RU" sz="3600" b="1" dirty="0" err="1">
                <a:solidFill>
                  <a:srgbClr val="FF0000"/>
                </a:solidFill>
              </a:rPr>
              <a:t>анализдегі</a:t>
            </a:r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 err="1">
                <a:solidFill>
                  <a:srgbClr val="FF0000"/>
                </a:solidFill>
              </a:rPr>
              <a:t>қателер</a:t>
            </a:r>
            <a:r>
              <a:rPr lang="ru-RU" sz="3600" b="1" dirty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ru-RU" sz="2000" dirty="0"/>
              <a:t>1. </a:t>
            </a:r>
            <a:r>
              <a:rPr lang="ru-RU" sz="2000" dirty="0" err="1"/>
              <a:t>Зерттеулерді</a:t>
            </a:r>
            <a:r>
              <a:rPr lang="ru-RU" sz="2000" dirty="0"/>
              <a:t> </a:t>
            </a:r>
            <a:r>
              <a:rPr lang="ru-RU" sz="2000" dirty="0" err="1"/>
              <a:t>анықтауға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таңдауға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:</a:t>
            </a:r>
          </a:p>
          <a:p>
            <a:pPr algn="just"/>
            <a:r>
              <a:rPr lang="ru-RU" sz="2000" dirty="0" smtClean="0"/>
              <a:t>ДӘЛЕЛДІ </a:t>
            </a:r>
            <a:r>
              <a:rPr lang="ru-RU" sz="2000" dirty="0"/>
              <a:t>МЕДИЦИНАНЫҢ НЕГІЗДЕРІ</a:t>
            </a:r>
          </a:p>
          <a:p>
            <a:pPr algn="just"/>
            <a:r>
              <a:rPr lang="ru-RU" sz="2000" dirty="0"/>
              <a:t>– </a:t>
            </a:r>
            <a:r>
              <a:rPr lang="ru-RU" sz="2000" dirty="0" err="1"/>
              <a:t>қызықтыратын</a:t>
            </a:r>
            <a:r>
              <a:rPr lang="ru-RU" sz="2000" dirty="0"/>
              <a:t> </a:t>
            </a:r>
            <a:r>
              <a:rPr lang="ru-RU" sz="2000" dirty="0" err="1"/>
              <a:t>мәселе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зерттеулердің</a:t>
            </a:r>
            <a:r>
              <a:rPr lang="ru-RU" sz="2000" dirty="0"/>
              <a:t> </a:t>
            </a:r>
            <a:r>
              <a:rPr lang="ru-RU" sz="2000" dirty="0" err="1"/>
              <a:t>толық</a:t>
            </a:r>
            <a:r>
              <a:rPr lang="ru-RU" sz="2000" dirty="0"/>
              <a:t> </a:t>
            </a:r>
            <a:r>
              <a:rPr lang="ru-RU" sz="2000" dirty="0" err="1"/>
              <a:t>анықталмауы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– </a:t>
            </a:r>
            <a:r>
              <a:rPr lang="ru-RU" sz="2000" dirty="0" err="1"/>
              <a:t>зерттеулердің</a:t>
            </a:r>
            <a:r>
              <a:rPr lang="ru-RU" sz="2000" dirty="0"/>
              <a:t> </a:t>
            </a:r>
            <a:r>
              <a:rPr lang="ru-RU" sz="2000" dirty="0" err="1"/>
              <a:t>төмен</a:t>
            </a:r>
            <a:r>
              <a:rPr lang="ru-RU" sz="2000" dirty="0"/>
              <a:t> </a:t>
            </a:r>
            <a:r>
              <a:rPr lang="ru-RU" sz="2000" dirty="0" err="1"/>
              <a:t>сапасы</a:t>
            </a:r>
            <a:r>
              <a:rPr lang="ru-RU" sz="2000" dirty="0"/>
              <a:t> мен </a:t>
            </a:r>
            <a:r>
              <a:rPr lang="ru-RU" sz="2000" dirty="0" err="1"/>
              <a:t>барабарлығы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- </a:t>
            </a:r>
            <a:r>
              <a:rPr lang="ru-RU" sz="2000" dirty="0" err="1"/>
              <a:t>басылымдардың</a:t>
            </a:r>
            <a:r>
              <a:rPr lang="ru-RU" sz="2000" dirty="0"/>
              <a:t> </a:t>
            </a:r>
            <a:r>
              <a:rPr lang="ru-RU" sz="2000" dirty="0" err="1"/>
              <a:t>таралу</a:t>
            </a:r>
            <a:r>
              <a:rPr lang="ru-RU" sz="2000" dirty="0"/>
              <a:t> </a:t>
            </a:r>
            <a:r>
              <a:rPr lang="ru-RU" sz="2000" dirty="0" err="1"/>
              <a:t>деңгейі</a:t>
            </a:r>
            <a:r>
              <a:rPr lang="ru-RU" sz="2000" dirty="0"/>
              <a:t> </a:t>
            </a:r>
            <a:r>
              <a:rPr lang="ru-RU" sz="2000" dirty="0" err="1"/>
              <a:t>басым</a:t>
            </a:r>
            <a:endParaRPr lang="ru-RU" sz="2000" dirty="0"/>
          </a:p>
          <a:p>
            <a:pPr algn="just"/>
            <a:r>
              <a:rPr lang="ru-RU" sz="2000" dirty="0" err="1"/>
              <a:t>нәтижелер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2. </a:t>
            </a:r>
            <a:r>
              <a:rPr lang="ru-RU" sz="2000" dirty="0" err="1"/>
              <a:t>Біріктірілген</a:t>
            </a:r>
            <a:r>
              <a:rPr lang="ru-RU" sz="2000" dirty="0"/>
              <a:t> </a:t>
            </a:r>
            <a:r>
              <a:rPr lang="ru-RU" sz="2000" dirty="0" err="1"/>
              <a:t>зерттеулердің</a:t>
            </a:r>
            <a:r>
              <a:rPr lang="ru-RU" sz="2000" dirty="0"/>
              <a:t> </a:t>
            </a:r>
            <a:r>
              <a:rPr lang="ru-RU" sz="2000" dirty="0" err="1"/>
              <a:t>гетерогенділігімен</a:t>
            </a:r>
            <a:r>
              <a:rPr lang="ru-RU" sz="2000" dirty="0"/>
              <a:t> </a:t>
            </a:r>
            <a:r>
              <a:rPr lang="ru-RU" sz="2000" dirty="0" err="1"/>
              <a:t>байланысты</a:t>
            </a:r>
            <a:r>
              <a:rPr lang="ru-RU" sz="2000" dirty="0"/>
              <a:t>. </a:t>
            </a:r>
            <a:r>
              <a:rPr lang="ru-RU" sz="2000" dirty="0" err="1"/>
              <a:t>аулақ</a:t>
            </a:r>
            <a:r>
              <a:rPr lang="ru-RU" sz="2000" dirty="0"/>
              <a:t> </a:t>
            </a:r>
            <a:r>
              <a:rPr lang="ru-RU" sz="2000" dirty="0" err="1"/>
              <a:t>болыңыз</a:t>
            </a:r>
            <a:endParaRPr lang="ru-RU" sz="2000" dirty="0"/>
          </a:p>
          <a:p>
            <a:pPr algn="just"/>
            <a:r>
              <a:rPr lang="ru-RU" sz="2000" dirty="0" err="1"/>
              <a:t>мүмкін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, </a:t>
            </a:r>
            <a:r>
              <a:rPr lang="ru-RU" sz="2000" dirty="0" err="1"/>
              <a:t>сондықтан</a:t>
            </a:r>
            <a:r>
              <a:rPr lang="ru-RU" sz="2000" dirty="0"/>
              <a:t> бар </a:t>
            </a:r>
            <a:r>
              <a:rPr lang="ru-RU" sz="2000" dirty="0" err="1"/>
              <a:t>гетерогенділік</a:t>
            </a:r>
            <a:r>
              <a:rPr lang="ru-RU" sz="2000" dirty="0"/>
              <a:t> </a:t>
            </a:r>
            <a:r>
              <a:rPr lang="ru-RU" sz="2000" dirty="0" err="1"/>
              <a:t>тұжырымдарға</a:t>
            </a:r>
            <a:r>
              <a:rPr lang="ru-RU" sz="2000" dirty="0"/>
              <a:t> </a:t>
            </a:r>
            <a:r>
              <a:rPr lang="ru-RU" sz="2000" dirty="0" err="1"/>
              <a:t>қаншалықты</a:t>
            </a:r>
            <a:r>
              <a:rPr lang="ru-RU" sz="2000" dirty="0"/>
              <a:t>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етуі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 </a:t>
            </a:r>
            <a:r>
              <a:rPr lang="ru-RU" sz="2000" dirty="0" err="1"/>
              <a:t>екенін</a:t>
            </a:r>
            <a:r>
              <a:rPr lang="ru-RU" sz="2000" dirty="0"/>
              <a:t> </a:t>
            </a:r>
            <a:r>
              <a:rPr lang="ru-RU" sz="2000" dirty="0" err="1"/>
              <a:t>анықтау</a:t>
            </a:r>
            <a:r>
              <a:rPr lang="ru-RU" sz="2000" dirty="0"/>
              <a:t> </a:t>
            </a:r>
            <a:r>
              <a:rPr lang="ru-RU" sz="2000" dirty="0" err="1"/>
              <a:t>маңызды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3.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ақпаратты</a:t>
            </a:r>
            <a:r>
              <a:rPr lang="ru-RU" sz="2000" dirty="0"/>
              <a:t> </a:t>
            </a:r>
            <a:r>
              <a:rPr lang="ru-RU" sz="2000" dirty="0" err="1"/>
              <a:t>жоғалту</a:t>
            </a:r>
            <a:r>
              <a:rPr lang="ru-RU" sz="2000" dirty="0"/>
              <a:t>. </a:t>
            </a:r>
            <a:r>
              <a:rPr lang="ru-RU" sz="2000" dirty="0" err="1"/>
              <a:t>Екілік</a:t>
            </a:r>
            <a:r>
              <a:rPr lang="ru-RU" sz="2000" dirty="0"/>
              <a:t> </a:t>
            </a:r>
            <a:r>
              <a:rPr lang="ru-RU" sz="2000" dirty="0" err="1"/>
              <a:t>нәтижелер</a:t>
            </a:r>
            <a:r>
              <a:rPr lang="ru-RU" sz="2000" dirty="0"/>
              <a:t> </a:t>
            </a:r>
            <a:r>
              <a:rPr lang="ru-RU" sz="2000" dirty="0" err="1"/>
              <a:t>әдетте</a:t>
            </a:r>
            <a:r>
              <a:rPr lang="ru-RU" sz="2000" dirty="0"/>
              <a:t> </a:t>
            </a:r>
            <a:r>
              <a:rPr lang="ru-RU" sz="2000" dirty="0" err="1"/>
              <a:t>зерттелетіндіктен</a:t>
            </a:r>
            <a:r>
              <a:rPr lang="ru-RU" sz="2000" dirty="0"/>
              <a:t> (</a:t>
            </a:r>
            <a:r>
              <a:rPr lang="ru-RU" sz="2000" dirty="0" err="1"/>
              <a:t>мысалы</a:t>
            </a:r>
            <a:r>
              <a:rPr lang="ru-RU" sz="2000" dirty="0"/>
              <a:t>, </a:t>
            </a:r>
            <a:r>
              <a:rPr lang="ru-RU" sz="2000" dirty="0" err="1"/>
              <a:t>тірі</a:t>
            </a:r>
            <a:r>
              <a:rPr lang="ru-RU" sz="2000" dirty="0"/>
              <a:t>/</a:t>
            </a:r>
            <a:r>
              <a:rPr lang="ru-RU" sz="2000" dirty="0" err="1"/>
              <a:t>өлі</a:t>
            </a:r>
            <a:r>
              <a:rPr lang="ru-RU" sz="2000" dirty="0"/>
              <a:t>, </a:t>
            </a:r>
            <a:r>
              <a:rPr lang="ru-RU" sz="2000" dirty="0" err="1"/>
              <a:t>әсер</a:t>
            </a:r>
            <a:r>
              <a:rPr lang="ru-RU" sz="2000" dirty="0"/>
              <a:t>/эффект </a:t>
            </a:r>
            <a:r>
              <a:rPr lang="ru-RU" sz="2000" dirty="0" err="1"/>
              <a:t>жоқ</a:t>
            </a:r>
            <a:r>
              <a:rPr lang="ru-RU" sz="2000" dirty="0"/>
              <a:t>), </a:t>
            </a:r>
            <a:r>
              <a:rPr lang="ru-RU" sz="2000" dirty="0" err="1"/>
              <a:t>басқалары</a:t>
            </a:r>
            <a:r>
              <a:rPr lang="ru-RU" sz="2000" dirty="0"/>
              <a:t> </a:t>
            </a:r>
            <a:r>
              <a:rPr lang="ru-RU" sz="2000" dirty="0" err="1"/>
              <a:t>кейде</a:t>
            </a:r>
            <a:endParaRPr lang="ru-RU" sz="2000" dirty="0"/>
          </a:p>
          <a:p>
            <a:pPr algn="just"/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жойылады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/>
              <a:t>4. </a:t>
            </a:r>
            <a:r>
              <a:rPr lang="ru-RU" sz="2000" dirty="0" err="1"/>
              <a:t>Топшаның</a:t>
            </a:r>
            <a:r>
              <a:rPr lang="ru-RU" sz="2000" dirty="0"/>
              <a:t> </a:t>
            </a:r>
            <a:r>
              <a:rPr lang="ru-RU" sz="2000" dirty="0" err="1"/>
              <a:t>адекватты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 </a:t>
            </a:r>
            <a:r>
              <a:rPr lang="ru-RU" sz="2000" dirty="0" err="1"/>
              <a:t>талдауы</a:t>
            </a:r>
            <a:r>
              <a:rPr lang="ru-RU" sz="2000" dirty="0"/>
              <a:t>. </a:t>
            </a:r>
            <a:r>
              <a:rPr lang="ru-RU" sz="2000" dirty="0" err="1"/>
              <a:t>Субталдау</a:t>
            </a:r>
            <a:r>
              <a:rPr lang="ru-RU" sz="2000" dirty="0"/>
              <a:t> </a:t>
            </a:r>
            <a:r>
              <a:rPr lang="ru-RU" sz="2000" dirty="0" err="1"/>
              <a:t>нәтижесінде</a:t>
            </a:r>
            <a:r>
              <a:rPr lang="ru-RU" sz="2000" dirty="0"/>
              <a:t> </a:t>
            </a:r>
            <a:r>
              <a:rPr lang="ru-RU" sz="2000" dirty="0" err="1"/>
              <a:t>алынған</a:t>
            </a:r>
            <a:r>
              <a:rPr lang="ru-RU" sz="2000" dirty="0"/>
              <a:t> </a:t>
            </a:r>
            <a:r>
              <a:rPr lang="ru-RU" sz="2000" dirty="0" err="1"/>
              <a:t>мәліметтер</a:t>
            </a:r>
            <a:r>
              <a:rPr lang="ru-RU" sz="2000" dirty="0"/>
              <a:t>,</a:t>
            </a:r>
          </a:p>
          <a:p>
            <a:pPr algn="just"/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зерттеулерді</a:t>
            </a:r>
            <a:r>
              <a:rPr lang="ru-RU" sz="2000" dirty="0"/>
              <a:t> </a:t>
            </a:r>
            <a:r>
              <a:rPr lang="ru-RU" sz="2000" dirty="0" err="1"/>
              <a:t>жоспарлауда</a:t>
            </a:r>
            <a:r>
              <a:rPr lang="ru-RU" sz="2000" dirty="0"/>
              <a:t> </a:t>
            </a:r>
            <a:r>
              <a:rPr lang="ru-RU" sz="2000" dirty="0" err="1"/>
              <a:t>қолданылуы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, </a:t>
            </a:r>
            <a:r>
              <a:rPr lang="ru-RU" sz="2000" dirty="0" err="1"/>
              <a:t>бірақ</a:t>
            </a:r>
            <a:r>
              <a:rPr lang="ru-RU" sz="2000" dirty="0"/>
              <a:t> </a:t>
            </a:r>
            <a:r>
              <a:rPr lang="ru-RU" sz="2000" dirty="0" err="1"/>
              <a:t>олай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endParaRPr lang="ru-RU" sz="2000" dirty="0"/>
          </a:p>
          <a:p>
            <a:pPr algn="just"/>
            <a:r>
              <a:rPr lang="ru-RU" sz="2000" dirty="0" err="1"/>
              <a:t>зерттеуде</a:t>
            </a:r>
            <a:r>
              <a:rPr lang="ru-RU" sz="2000" dirty="0"/>
              <a:t> </a:t>
            </a:r>
            <a:r>
              <a:rPr lang="ru-RU" sz="2000" dirty="0" err="1"/>
              <a:t>қолданылған</a:t>
            </a:r>
            <a:r>
              <a:rPr lang="ru-RU" sz="2000" dirty="0"/>
              <a:t> рандомизация </a:t>
            </a:r>
            <a:r>
              <a:rPr lang="ru-RU" sz="2000" dirty="0" err="1"/>
              <a:t>кіші</a:t>
            </a:r>
            <a:r>
              <a:rPr lang="ru-RU" sz="2000" dirty="0"/>
              <a:t> </a:t>
            </a:r>
            <a:r>
              <a:rPr lang="ru-RU" sz="2000" dirty="0" err="1"/>
              <a:t>топтарға</a:t>
            </a:r>
            <a:r>
              <a:rPr lang="ru-RU" sz="2000" dirty="0"/>
              <a:t> </a:t>
            </a:r>
            <a:r>
              <a:rPr lang="ru-RU" sz="2000" dirty="0" err="1"/>
              <a:t>таралмайтындықтан</a:t>
            </a:r>
            <a:r>
              <a:rPr lang="ru-RU" sz="2000" dirty="0"/>
              <a:t>, мета-</a:t>
            </a:r>
            <a:r>
              <a:rPr lang="ru-RU" sz="2000" dirty="0" err="1"/>
              <a:t>талдау</a:t>
            </a:r>
            <a:r>
              <a:rPr lang="ru-RU" sz="2000" dirty="0"/>
              <a:t> </a:t>
            </a:r>
            <a:r>
              <a:rPr lang="ru-RU" sz="2000" dirty="0" err="1"/>
              <a:t>нәтижелерін</a:t>
            </a:r>
            <a:r>
              <a:rPr lang="ru-RU" sz="2000" dirty="0"/>
              <a:t> </a:t>
            </a:r>
            <a:r>
              <a:rPr lang="ru-RU" sz="2000" dirty="0" err="1"/>
              <a:t>түсіндіру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311958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-1"/>
            <a:ext cx="89289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000" dirty="0">
                <a:solidFill>
                  <a:prstClr val="black"/>
                </a:solidFill>
              </a:rPr>
              <a:t>5. </a:t>
            </a:r>
            <a:r>
              <a:rPr lang="ru-RU" sz="2000" dirty="0" err="1">
                <a:solidFill>
                  <a:prstClr val="black"/>
                </a:solidFill>
              </a:rPr>
              <a:t>Анықталатын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сезімталдықтың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адекватты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емес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талдауы</a:t>
            </a:r>
            <a:endParaRPr lang="ru-RU" sz="2000" dirty="0">
              <a:solidFill>
                <a:prstClr val="black"/>
              </a:solidFill>
            </a:endParaRPr>
          </a:p>
          <a:p>
            <a:pPr lvl="0" algn="just"/>
            <a:r>
              <a:rPr lang="ru-RU" sz="2000" dirty="0" err="1">
                <a:solidFill>
                  <a:prstClr val="black"/>
                </a:solidFill>
              </a:rPr>
              <a:t>деректерді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біріктіру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тәсілдерінің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өзгеруі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негізгі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нәтижелерге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қаншалықты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әсер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етуі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мүмкін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екенін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бағалау</a:t>
            </a:r>
            <a:r>
              <a:rPr lang="ru-RU" sz="2000" dirty="0">
                <a:solidFill>
                  <a:prstClr val="black"/>
                </a:solidFill>
              </a:rPr>
              <a:t>.</a:t>
            </a:r>
          </a:p>
          <a:p>
            <a:pPr lvl="0" algn="just"/>
            <a:r>
              <a:rPr lang="ru-RU" sz="2000" dirty="0">
                <a:solidFill>
                  <a:prstClr val="black"/>
                </a:solidFill>
              </a:rPr>
              <a:t>6. </a:t>
            </a:r>
            <a:r>
              <a:rPr lang="ru-RU" sz="2000" dirty="0" err="1">
                <a:solidFill>
                  <a:prstClr val="black"/>
                </a:solidFill>
              </a:rPr>
              <a:t>Жаңа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деректермен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қайшылықтар</a:t>
            </a:r>
            <a:r>
              <a:rPr lang="ru-RU" sz="2000" dirty="0">
                <a:solidFill>
                  <a:prstClr val="black"/>
                </a:solidFill>
              </a:rPr>
              <a:t>. Мета-анализ </a:t>
            </a:r>
            <a:r>
              <a:rPr lang="ru-RU" sz="2000" dirty="0" err="1">
                <a:solidFill>
                  <a:prstClr val="black"/>
                </a:solidFill>
              </a:rPr>
              <a:t>нәтижелерін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салыстыру</a:t>
            </a:r>
            <a:endParaRPr lang="ru-RU" sz="2000" dirty="0">
              <a:solidFill>
                <a:prstClr val="black"/>
              </a:solidFill>
            </a:endParaRPr>
          </a:p>
          <a:p>
            <a:pPr lvl="0" algn="just"/>
            <a:r>
              <a:rPr lang="ru-RU" sz="2000" dirty="0" err="1">
                <a:solidFill>
                  <a:prstClr val="black"/>
                </a:solidFill>
              </a:rPr>
              <a:t>жақсы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жобаланған</a:t>
            </a:r>
            <a:r>
              <a:rPr lang="ru-RU" sz="2000" dirty="0">
                <a:solidFill>
                  <a:prstClr val="black"/>
                </a:solidFill>
              </a:rPr>
              <a:t>, </a:t>
            </a:r>
            <a:r>
              <a:rPr lang="ru-RU" sz="2000" dirty="0" err="1">
                <a:solidFill>
                  <a:prstClr val="black"/>
                </a:solidFill>
              </a:rPr>
              <a:t>рандомизацияланған</a:t>
            </a:r>
            <a:r>
              <a:rPr lang="ru-RU" sz="2000" dirty="0">
                <a:solidFill>
                  <a:prstClr val="black"/>
                </a:solidFill>
              </a:rPr>
              <a:t>, </a:t>
            </a:r>
            <a:r>
              <a:rPr lang="ru-RU" sz="2000" dirty="0" err="1">
                <a:solidFill>
                  <a:prstClr val="black"/>
                </a:solidFill>
              </a:rPr>
              <a:t>бақыланатын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зерттеулердің</a:t>
            </a:r>
            <a:r>
              <a:rPr lang="ru-RU" sz="2000" dirty="0">
                <a:solidFill>
                  <a:prstClr val="black"/>
                </a:solidFill>
              </a:rPr>
              <a:t> («мега-</a:t>
            </a:r>
            <a:r>
              <a:rPr lang="ru-RU" sz="2000" dirty="0" err="1">
                <a:solidFill>
                  <a:prstClr val="black"/>
                </a:solidFill>
              </a:rPr>
              <a:t>зерттеулер</a:t>
            </a:r>
            <a:r>
              <a:rPr lang="ru-RU" sz="2000" dirty="0">
                <a:solidFill>
                  <a:prstClr val="black"/>
                </a:solidFill>
              </a:rPr>
              <a:t>») </a:t>
            </a:r>
            <a:r>
              <a:rPr lang="ru-RU" sz="2000" dirty="0" err="1">
                <a:solidFill>
                  <a:prstClr val="black"/>
                </a:solidFill>
              </a:rPr>
              <a:t>нәтижелерімен</a:t>
            </a:r>
            <a:r>
              <a:rPr lang="ru-RU" sz="2000" dirty="0">
                <a:solidFill>
                  <a:prstClr val="black"/>
                </a:solidFill>
              </a:rPr>
              <a:t>. </a:t>
            </a:r>
            <a:r>
              <a:rPr lang="ru-RU" sz="2000" dirty="0" err="1">
                <a:solidFill>
                  <a:prstClr val="black"/>
                </a:solidFill>
              </a:rPr>
              <a:t>Мысалы</a:t>
            </a:r>
            <a:r>
              <a:rPr lang="ru-RU" sz="2000" dirty="0">
                <a:solidFill>
                  <a:prstClr val="black"/>
                </a:solidFill>
              </a:rPr>
              <a:t>, </a:t>
            </a:r>
            <a:r>
              <a:rPr lang="ru-RU" sz="2000" dirty="0" err="1">
                <a:solidFill>
                  <a:prstClr val="black"/>
                </a:solidFill>
              </a:rPr>
              <a:t>пайдалану</a:t>
            </a:r>
            <a:endParaRPr lang="ru-RU" sz="2000" dirty="0">
              <a:solidFill>
                <a:prstClr val="black"/>
              </a:solidFill>
            </a:endParaRPr>
          </a:p>
          <a:p>
            <a:pPr lvl="0" algn="just"/>
            <a:r>
              <a:rPr lang="ru-RU" sz="2000" dirty="0" err="1">
                <a:solidFill>
                  <a:prstClr val="black"/>
                </a:solidFill>
              </a:rPr>
              <a:t>Жедел</a:t>
            </a:r>
            <a:r>
              <a:rPr lang="ru-RU" sz="2000" dirty="0">
                <a:solidFill>
                  <a:prstClr val="black"/>
                </a:solidFill>
              </a:rPr>
              <a:t> миокард </a:t>
            </a:r>
            <a:r>
              <a:rPr lang="ru-RU" sz="2000" dirty="0" err="1">
                <a:solidFill>
                  <a:prstClr val="black"/>
                </a:solidFill>
              </a:rPr>
              <a:t>инфарктісінде</a:t>
            </a:r>
            <a:r>
              <a:rPr lang="ru-RU" sz="2000" dirty="0">
                <a:solidFill>
                  <a:prstClr val="black"/>
                </a:solidFill>
              </a:rPr>
              <a:t> магний сульфаты (</a:t>
            </a:r>
            <a:r>
              <a:rPr lang="en-US" sz="2000" dirty="0">
                <a:solidFill>
                  <a:prstClr val="black"/>
                </a:solidFill>
              </a:rPr>
              <a:t>ISIS-4) </a:t>
            </a:r>
            <a:r>
              <a:rPr lang="ru-RU" sz="2000" dirty="0" err="1">
                <a:solidFill>
                  <a:prstClr val="black"/>
                </a:solidFill>
              </a:rPr>
              <a:t>теріс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нәтиже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берді</a:t>
            </a:r>
            <a:r>
              <a:rPr lang="ru-RU" sz="2000" dirty="0">
                <a:solidFill>
                  <a:prstClr val="black"/>
                </a:solidFill>
              </a:rPr>
              <a:t>, ал </a:t>
            </a:r>
            <a:r>
              <a:rPr lang="ru-RU" sz="2000" dirty="0" err="1">
                <a:solidFill>
                  <a:prstClr val="black"/>
                </a:solidFill>
              </a:rPr>
              <a:t>бұрын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жүргізілген</a:t>
            </a:r>
            <a:r>
              <a:rPr lang="ru-RU" sz="2000" dirty="0">
                <a:solidFill>
                  <a:prstClr val="black"/>
                </a:solidFill>
              </a:rPr>
              <a:t> мета-анализ </a:t>
            </a:r>
            <a:r>
              <a:rPr lang="ru-RU" sz="2000" dirty="0" err="1">
                <a:solidFill>
                  <a:prstClr val="black"/>
                </a:solidFill>
              </a:rPr>
              <a:t>препаратқа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оң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баға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берді</a:t>
            </a:r>
            <a:r>
              <a:rPr lang="ru-RU" sz="2000" dirty="0">
                <a:solidFill>
                  <a:prstClr val="black"/>
                </a:solidFill>
              </a:rPr>
              <a:t>.</a:t>
            </a:r>
          </a:p>
          <a:p>
            <a:pPr lvl="0" algn="just"/>
            <a:r>
              <a:rPr lang="ru-RU" sz="2000" dirty="0">
                <a:solidFill>
                  <a:prstClr val="black"/>
                </a:solidFill>
              </a:rPr>
              <a:t>Мета-анализ </a:t>
            </a:r>
            <a:r>
              <a:rPr lang="ru-RU" sz="2000" dirty="0" err="1">
                <a:solidFill>
                  <a:prstClr val="black"/>
                </a:solidFill>
              </a:rPr>
              <a:t>нәтижелерін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қалай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өңдеуге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болады</a:t>
            </a:r>
            <a:r>
              <a:rPr lang="ru-RU" sz="2000" dirty="0">
                <a:solidFill>
                  <a:prstClr val="black"/>
                </a:solidFill>
              </a:rPr>
              <a:t>:</a:t>
            </a:r>
          </a:p>
          <a:p>
            <a:pPr lvl="0" algn="just"/>
            <a:r>
              <a:rPr lang="ru-RU" sz="2000" dirty="0">
                <a:solidFill>
                  <a:prstClr val="black"/>
                </a:solidFill>
              </a:rPr>
              <a:t>- </a:t>
            </a:r>
            <a:r>
              <a:rPr lang="ru-RU" sz="2000" dirty="0" err="1">
                <a:solidFill>
                  <a:prstClr val="black"/>
                </a:solidFill>
              </a:rPr>
              <a:t>сапалы</a:t>
            </a:r>
            <a:r>
              <a:rPr lang="ru-RU" sz="2000" dirty="0">
                <a:solidFill>
                  <a:prstClr val="black"/>
                </a:solidFill>
              </a:rPr>
              <a:t>, </a:t>
            </a:r>
            <a:r>
              <a:rPr lang="ru-RU" sz="2000" dirty="0" err="1">
                <a:solidFill>
                  <a:prstClr val="black"/>
                </a:solidFill>
              </a:rPr>
              <a:t>жүйелі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шолуға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негізделген</a:t>
            </a:r>
            <a:r>
              <a:rPr lang="ru-RU" sz="2000" dirty="0">
                <a:solidFill>
                  <a:prstClr val="black"/>
                </a:solidFill>
              </a:rPr>
              <a:t>, </a:t>
            </a:r>
            <a:r>
              <a:rPr lang="ru-RU" sz="2000" dirty="0" err="1">
                <a:solidFill>
                  <a:prstClr val="black"/>
                </a:solidFill>
              </a:rPr>
              <a:t>араласудың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тиімділігін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жеткілікті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сенімді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бағалауды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немесе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одан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әрі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зерттеу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үшін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сұрақтарды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құрастыру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мүмкіндігін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қамтамасыз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етеді</a:t>
            </a:r>
            <a:r>
              <a:rPr lang="ru-RU" sz="2000" dirty="0">
                <a:solidFill>
                  <a:prstClr val="black"/>
                </a:solidFill>
              </a:rPr>
              <a:t>;</a:t>
            </a:r>
          </a:p>
          <a:p>
            <a:pPr lvl="0" algn="just"/>
            <a:r>
              <a:rPr lang="ru-RU" sz="2000" dirty="0">
                <a:solidFill>
                  <a:prstClr val="black"/>
                </a:solidFill>
              </a:rPr>
              <a:t>– </a:t>
            </a:r>
            <a:r>
              <a:rPr lang="ru-RU" sz="2000" dirty="0" err="1">
                <a:solidFill>
                  <a:prstClr val="black"/>
                </a:solidFill>
              </a:rPr>
              <a:t>қателерден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кепілдік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берілмейді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және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зерттелетін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клиникалық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зерттеулердің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сапасына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байланысты</a:t>
            </a:r>
            <a:r>
              <a:rPr lang="ru-RU" sz="2000" dirty="0">
                <a:solidFill>
                  <a:prstClr val="black"/>
                </a:solidFill>
              </a:rPr>
              <a:t>;</a:t>
            </a:r>
          </a:p>
          <a:p>
            <a:pPr lvl="0" algn="just"/>
            <a:r>
              <a:rPr lang="ru-RU" sz="2000" dirty="0">
                <a:solidFill>
                  <a:prstClr val="black"/>
                </a:solidFill>
              </a:rPr>
              <a:t>– </a:t>
            </a:r>
            <a:r>
              <a:rPr lang="ru-RU" sz="2000" dirty="0" err="1">
                <a:solidFill>
                  <a:prstClr val="black"/>
                </a:solidFill>
              </a:rPr>
              <a:t>бір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ғана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нақты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тұжырымдалған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сұраққа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жауап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алуға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мүмкіндік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береді</a:t>
            </a:r>
            <a:r>
              <a:rPr lang="ru-RU" sz="2000" dirty="0">
                <a:solidFill>
                  <a:prstClr val="black"/>
                </a:solidFill>
              </a:rPr>
              <a:t>;</a:t>
            </a:r>
          </a:p>
          <a:p>
            <a:pPr lvl="0" algn="just"/>
            <a:r>
              <a:rPr lang="ru-RU" sz="2000" dirty="0">
                <a:solidFill>
                  <a:prstClr val="black"/>
                </a:solidFill>
              </a:rPr>
              <a:t>– </a:t>
            </a:r>
            <a:r>
              <a:rPr lang="ru-RU" sz="2000" dirty="0" err="1">
                <a:solidFill>
                  <a:prstClr val="black"/>
                </a:solidFill>
              </a:rPr>
              <a:t>теріс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нәтиже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араласудың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мүлдем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тиімді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екенін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білдірмейді</a:t>
            </a:r>
            <a:endParaRPr lang="ru-RU" sz="2000" dirty="0">
              <a:solidFill>
                <a:prstClr val="black"/>
              </a:solidFill>
            </a:endParaRPr>
          </a:p>
          <a:p>
            <a:pPr lvl="0" algn="just"/>
            <a:r>
              <a:rPr lang="ru-RU" sz="2000" dirty="0" err="1">
                <a:solidFill>
                  <a:prstClr val="black"/>
                </a:solidFill>
              </a:rPr>
              <a:t>бұл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пайдасыз</a:t>
            </a:r>
            <a:r>
              <a:rPr lang="ru-RU" sz="2000" dirty="0">
                <a:solidFill>
                  <a:prstClr val="black"/>
                </a:solidFill>
              </a:rPr>
              <a:t>. </a:t>
            </a:r>
            <a:r>
              <a:rPr lang="ru-RU" sz="2000" dirty="0" err="1">
                <a:solidFill>
                  <a:prstClr val="black"/>
                </a:solidFill>
              </a:rPr>
              <a:t>Басқа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топтарды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емдеуде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тиімді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болуы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мүмкін</a:t>
            </a:r>
            <a:r>
              <a:rPr lang="ru-RU" sz="2000" dirty="0">
                <a:solidFill>
                  <a:prstClr val="black"/>
                </a:solidFill>
              </a:rPr>
              <a:t>.</a:t>
            </a:r>
          </a:p>
          <a:p>
            <a:pPr lvl="0" algn="just"/>
            <a:r>
              <a:rPr lang="ru-RU" sz="2000" dirty="0">
                <a:solidFill>
                  <a:prstClr val="black"/>
                </a:solidFill>
              </a:rPr>
              <a:t>ауру</a:t>
            </a:r>
          </a:p>
        </p:txBody>
      </p:sp>
    </p:spTree>
    <p:extLst>
      <p:ext uri="{BB962C8B-B14F-4D97-AF65-F5344CB8AC3E}">
        <p14:creationId xmlns:p14="http://schemas.microsoft.com/office/powerpoint/2010/main" val="21451307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864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lvl="0" algn="just"/>
            <a:endParaRPr lang="ru-RU" sz="24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ғасырда.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б.з.д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Авиценаның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«Медицина каноны» [1]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еңбегі жарық көрді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аурулардың маусымдық циклділігі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 келтірілген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айтқанда, импульстің сипаттамасын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Авицена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 өзгеруінің нақты маусымдық динамикасын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тапты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/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Чижевский А.Л.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ғылымдардың 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космобиология мен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биоорганоритмологияның негізін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қалаушы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осылайша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 арасындағы ажырамас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баса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 дерлік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 ырғақты, физикалық және химиялық процестерге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ырғақтармен, басқалары қоршаған 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факторларына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 маңыздысы ол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ғарыштық сәуле деп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санады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 істейтіндігін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көрсетті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576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04664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solidFill>
                  <a:srgbClr val="222222"/>
                </a:solidFill>
                <a:latin typeface="Inter"/>
              </a:rPr>
              <a:t>«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Дәлелге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негізделген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медицина»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терминін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алғаш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рет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зерттеуші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Гордон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Гуятт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1990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жылы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Торонтодағы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Макмастер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университетінде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дәріс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бағдарламасында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 smtClean="0">
                <a:solidFill>
                  <a:srgbClr val="222222"/>
                </a:solidFill>
                <a:latin typeface="Inter"/>
              </a:rPr>
              <a:t>қолданған</a:t>
            </a:r>
            <a:r>
              <a:rPr lang="ru-RU" sz="3200" dirty="0" smtClean="0">
                <a:solidFill>
                  <a:srgbClr val="222222"/>
                </a:solidFill>
                <a:latin typeface="Inter"/>
              </a:rPr>
              <a:t>.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Содан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кейін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1992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жылы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en-US" sz="3200" dirty="0" err="1">
                <a:solidFill>
                  <a:srgbClr val="222222"/>
                </a:solidFill>
                <a:latin typeface="Inter"/>
              </a:rPr>
              <a:t>Guyatt</a:t>
            </a:r>
            <a:r>
              <a:rPr lang="en-US" sz="3200" dirty="0">
                <a:solidFill>
                  <a:srgbClr val="222222"/>
                </a:solidFill>
                <a:latin typeface="Inter"/>
              </a:rPr>
              <a:t> G. JAMA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журналында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медициналық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тәжірибені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оқытудағы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жаңа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көзқарас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туралы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мақала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 smtClean="0">
                <a:solidFill>
                  <a:srgbClr val="222222"/>
                </a:solidFill>
                <a:latin typeface="Inter"/>
              </a:rPr>
              <a:t>жариялады</a:t>
            </a:r>
            <a:r>
              <a:rPr lang="ru-RU" sz="3200" dirty="0" smtClean="0">
                <a:solidFill>
                  <a:srgbClr val="222222"/>
                </a:solidFill>
                <a:latin typeface="Inter"/>
              </a:rPr>
              <a:t>.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Бұл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мақалада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авторлар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клиникалық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шешім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қабылдаудағы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қалыптасқан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дәстүрлі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көзқарастың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негізгі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принциптерін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атап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көрсетті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және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ғылыми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дәлелдерге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негізделген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жаңа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тәсілді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3200" dirty="0" err="1">
                <a:solidFill>
                  <a:srgbClr val="222222"/>
                </a:solidFill>
                <a:latin typeface="Inter"/>
              </a:rPr>
              <a:t>ұсынды</a:t>
            </a:r>
            <a:r>
              <a:rPr lang="ru-RU" sz="3200" dirty="0">
                <a:solidFill>
                  <a:srgbClr val="222222"/>
                </a:solidFill>
                <a:latin typeface="Inter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16106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err="1"/>
              <a:t>Клиникалық</a:t>
            </a:r>
            <a:r>
              <a:rPr lang="ru-RU" sz="4000" dirty="0"/>
              <a:t> </a:t>
            </a:r>
            <a:r>
              <a:rPr lang="ru-RU" sz="4000" dirty="0" err="1"/>
              <a:t>зерттеулердің</a:t>
            </a:r>
            <a:r>
              <a:rPr lang="ru-RU" sz="4000" dirty="0"/>
              <a:t> </a:t>
            </a:r>
            <a:r>
              <a:rPr lang="ru-RU" sz="4000" dirty="0" err="1"/>
              <a:t>нәтижелері</a:t>
            </a:r>
            <a:r>
              <a:rPr lang="ru-RU" sz="4000" dirty="0"/>
              <a:t> </a:t>
            </a:r>
            <a:r>
              <a:rPr lang="ru-RU" sz="4000" dirty="0" err="1"/>
              <a:t>және</a:t>
            </a:r>
            <a:r>
              <a:rPr lang="ru-RU" sz="4000" dirty="0"/>
              <a:t> </a:t>
            </a:r>
            <a:r>
              <a:rPr lang="ru-RU" sz="4000" dirty="0" err="1"/>
              <a:t>олардың</a:t>
            </a:r>
            <a:r>
              <a:rPr lang="ru-RU" sz="4000" dirty="0"/>
              <a:t> </a:t>
            </a:r>
            <a:r>
              <a:rPr lang="ru-RU" sz="4000" dirty="0" err="1"/>
              <a:t>негізінде</a:t>
            </a:r>
            <a:r>
              <a:rPr lang="ru-RU" sz="4000" dirty="0"/>
              <a:t> </a:t>
            </a:r>
            <a:r>
              <a:rPr lang="ru-RU" sz="4000" dirty="0" err="1"/>
              <a:t>жасалған</a:t>
            </a:r>
            <a:r>
              <a:rPr lang="ru-RU" sz="4000" dirty="0"/>
              <a:t> мета-</a:t>
            </a:r>
            <a:r>
              <a:rPr lang="ru-RU" sz="4000" dirty="0" err="1"/>
              <a:t>анализдердің</a:t>
            </a:r>
            <a:r>
              <a:rPr lang="ru-RU" sz="4000" dirty="0"/>
              <a:t> </a:t>
            </a:r>
            <a:r>
              <a:rPr lang="ru-RU" sz="4000" dirty="0" err="1"/>
              <a:t>қорытындылары</a:t>
            </a:r>
            <a:r>
              <a:rPr lang="ru-RU" sz="4000" dirty="0"/>
              <a:t> </a:t>
            </a:r>
            <a:r>
              <a:rPr lang="ru-RU" sz="4000" dirty="0" err="1"/>
              <a:t>әдетте</a:t>
            </a:r>
            <a:r>
              <a:rPr lang="ru-RU" sz="4000" dirty="0"/>
              <a:t> </a:t>
            </a:r>
            <a:r>
              <a:rPr lang="ru-RU" sz="4000" dirty="0" err="1"/>
              <a:t>клиникалық</a:t>
            </a:r>
            <a:r>
              <a:rPr lang="ru-RU" sz="4000" dirty="0"/>
              <a:t> </a:t>
            </a:r>
            <a:r>
              <a:rPr lang="ru-RU" sz="4000" dirty="0" err="1"/>
              <a:t>нұсқауларды</a:t>
            </a:r>
            <a:r>
              <a:rPr lang="ru-RU" sz="4000" dirty="0"/>
              <a:t> (</a:t>
            </a:r>
            <a:r>
              <a:rPr lang="ru-RU" sz="4000" dirty="0" err="1"/>
              <a:t>ұсынымдарды</a:t>
            </a:r>
            <a:r>
              <a:rPr lang="ru-RU" sz="4000" dirty="0"/>
              <a:t>) </a:t>
            </a:r>
            <a:r>
              <a:rPr lang="ru-RU" sz="4000" dirty="0" err="1"/>
              <a:t>жазуда</a:t>
            </a:r>
            <a:r>
              <a:rPr lang="ru-RU" sz="4000" dirty="0"/>
              <a:t> </a:t>
            </a:r>
            <a:r>
              <a:rPr lang="ru-RU" sz="4000" dirty="0" err="1"/>
              <a:t>қолданылады</a:t>
            </a:r>
            <a:r>
              <a:rPr lang="ru-RU" sz="4000" dirty="0"/>
              <a:t>.</a:t>
            </a:r>
          </a:p>
          <a:p>
            <a:pPr algn="just"/>
            <a:r>
              <a:rPr lang="ru-RU" sz="4000" b="1" dirty="0" err="1" smtClean="0">
                <a:solidFill>
                  <a:srgbClr val="FF0000"/>
                </a:solidFill>
              </a:rPr>
              <a:t>Клиникалық</a:t>
            </a:r>
            <a:r>
              <a:rPr lang="ru-RU" sz="4000" b="1" dirty="0" smtClean="0">
                <a:solidFill>
                  <a:srgbClr val="FF0000"/>
                </a:solidFill>
              </a:rPr>
              <a:t> </a:t>
            </a:r>
            <a:r>
              <a:rPr lang="ru-RU" sz="4000" b="1" dirty="0" err="1">
                <a:solidFill>
                  <a:srgbClr val="FF0000"/>
                </a:solidFill>
              </a:rPr>
              <a:t>нұсқаулық</a:t>
            </a:r>
            <a:r>
              <a:rPr lang="ru-RU" sz="4000" b="1" dirty="0">
                <a:solidFill>
                  <a:srgbClr val="FF0000"/>
                </a:solidFill>
              </a:rPr>
              <a:t> </a:t>
            </a:r>
            <a:r>
              <a:rPr lang="ru-RU" sz="4000" dirty="0"/>
              <a:t>– </a:t>
            </a:r>
            <a:r>
              <a:rPr lang="ru-RU" sz="4000" dirty="0" err="1"/>
              <a:t>тәжірибеші</a:t>
            </a:r>
            <a:r>
              <a:rPr lang="ru-RU" sz="4000" dirty="0"/>
              <a:t> </a:t>
            </a:r>
            <a:r>
              <a:rPr lang="ru-RU" sz="4000" dirty="0" err="1"/>
              <a:t>дәрігер</a:t>
            </a:r>
            <a:r>
              <a:rPr lang="ru-RU" sz="4000" dirty="0"/>
              <a:t> мен </a:t>
            </a:r>
            <a:r>
              <a:rPr lang="ru-RU" sz="4000" dirty="0" err="1"/>
              <a:t>емделушіге</a:t>
            </a:r>
            <a:r>
              <a:rPr lang="ru-RU" sz="4000" dirty="0"/>
              <a:t> </a:t>
            </a:r>
            <a:r>
              <a:rPr lang="ru-RU" sz="4000" dirty="0" err="1"/>
              <a:t>дұрыс</a:t>
            </a:r>
            <a:r>
              <a:rPr lang="ru-RU" sz="4000" dirty="0"/>
              <a:t> </a:t>
            </a:r>
            <a:r>
              <a:rPr lang="ru-RU" sz="4000" dirty="0" err="1"/>
              <a:t>шешім</a:t>
            </a:r>
            <a:r>
              <a:rPr lang="ru-RU" sz="4000" dirty="0"/>
              <a:t> </a:t>
            </a:r>
            <a:r>
              <a:rPr lang="ru-RU" sz="4000" dirty="0" err="1"/>
              <a:t>қабылдауға</a:t>
            </a:r>
            <a:r>
              <a:rPr lang="ru-RU" sz="4000" dirty="0"/>
              <a:t> </a:t>
            </a:r>
            <a:r>
              <a:rPr lang="ru-RU" sz="4000" dirty="0" err="1"/>
              <a:t>көмектесетін</a:t>
            </a:r>
            <a:r>
              <a:rPr lang="ru-RU" sz="4000" dirty="0"/>
              <a:t> </a:t>
            </a:r>
            <a:r>
              <a:rPr lang="ru-RU" sz="4000" dirty="0" err="1"/>
              <a:t>жүйелі</a:t>
            </a:r>
            <a:r>
              <a:rPr lang="ru-RU" sz="4000" dirty="0"/>
              <a:t> </a:t>
            </a:r>
            <a:r>
              <a:rPr lang="ru-RU" sz="4000" dirty="0" err="1"/>
              <a:t>түрде</a:t>
            </a:r>
            <a:r>
              <a:rPr lang="ru-RU" sz="4000" dirty="0"/>
              <a:t> </a:t>
            </a:r>
            <a:r>
              <a:rPr lang="ru-RU" sz="4000" dirty="0" err="1"/>
              <a:t>әзірленген</a:t>
            </a:r>
            <a:r>
              <a:rPr lang="ru-RU" sz="4000" dirty="0"/>
              <a:t> </a:t>
            </a:r>
            <a:r>
              <a:rPr lang="ru-RU" sz="4000" dirty="0" err="1"/>
              <a:t>қағидалар</a:t>
            </a:r>
            <a:r>
              <a:rPr lang="ru-RU" sz="4000" dirty="0"/>
              <a:t> </a:t>
            </a:r>
            <a:r>
              <a:rPr lang="ru-RU" sz="4000" dirty="0" err="1" smtClean="0"/>
              <a:t>жиынтығы</a:t>
            </a:r>
            <a:r>
              <a:rPr lang="ru-RU" sz="4000" dirty="0" smtClean="0"/>
              <a:t>, </a:t>
            </a:r>
            <a:r>
              <a:rPr lang="ru-RU" sz="4000" dirty="0" err="1" smtClean="0"/>
              <a:t>нақты</a:t>
            </a:r>
            <a:r>
              <a:rPr lang="ru-RU" sz="4000" dirty="0" smtClean="0"/>
              <a:t> </a:t>
            </a:r>
            <a:r>
              <a:rPr lang="ru-RU" sz="4000" dirty="0" err="1"/>
              <a:t>клиникалық</a:t>
            </a:r>
            <a:r>
              <a:rPr lang="ru-RU" sz="4000" dirty="0"/>
              <a:t> </a:t>
            </a:r>
            <a:r>
              <a:rPr lang="ru-RU" sz="4000" dirty="0" err="1"/>
              <a:t>жағдайларда</a:t>
            </a:r>
            <a:r>
              <a:rPr lang="ru-RU" sz="4000" dirty="0"/>
              <a:t> </a:t>
            </a:r>
            <a:r>
              <a:rPr lang="ru-RU" sz="4000" dirty="0" err="1"/>
              <a:t>денсаулық</a:t>
            </a:r>
            <a:r>
              <a:rPr lang="ru-RU" sz="4000" dirty="0"/>
              <a:t> </a:t>
            </a:r>
            <a:r>
              <a:rPr lang="ru-RU" sz="4000" dirty="0" err="1"/>
              <a:t>сақтау</a:t>
            </a:r>
            <a:r>
              <a:rPr lang="ru-RU" sz="4000" dirty="0"/>
              <a:t> </a:t>
            </a:r>
            <a:r>
              <a:rPr lang="ru-RU" sz="4000" dirty="0" err="1"/>
              <a:t>туралы</a:t>
            </a:r>
            <a:r>
              <a:rPr lang="ru-RU" sz="4000" dirty="0"/>
              <a:t> </a:t>
            </a:r>
            <a:r>
              <a:rPr lang="ru-RU" sz="4000" dirty="0" err="1" smtClean="0"/>
              <a:t>шешім</a:t>
            </a:r>
            <a:r>
              <a:rPr lang="ru-RU" sz="4000" dirty="0" smtClean="0"/>
              <a:t> </a:t>
            </a:r>
            <a:r>
              <a:rPr lang="ru-RU" sz="4000" dirty="0" err="1" smtClean="0"/>
              <a:t>шарттар</a:t>
            </a:r>
            <a:r>
              <a:rPr lang="ru-RU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632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нұсқаулардың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ұсыныстарды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түсінікті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емделушінің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төсегінде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жеңілдету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объективті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міндеттерді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бөлуді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тәжірибелік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науқастар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дәрігерлерді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көрсетудің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әдістеріне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қызметтің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тиімділігін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құралы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0984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0632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solidFill>
                  <a:srgbClr val="FF0000"/>
                </a:solidFill>
              </a:rPr>
              <a:t>Стандарттарды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клиникалық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нұсқаулардан</a:t>
            </a:r>
            <a:r>
              <a:rPr lang="ru-RU" sz="3600" dirty="0">
                <a:solidFill>
                  <a:srgbClr val="FF0000"/>
                </a:solidFill>
              </a:rPr>
              <a:t> (</a:t>
            </a:r>
            <a:r>
              <a:rPr lang="ru-RU" sz="3600" dirty="0" err="1">
                <a:solidFill>
                  <a:srgbClr val="FF0000"/>
                </a:solidFill>
              </a:rPr>
              <a:t>ұсынымдардан</a:t>
            </a:r>
            <a:r>
              <a:rPr lang="ru-RU" sz="3600" dirty="0">
                <a:solidFill>
                  <a:srgbClr val="FF0000"/>
                </a:solidFill>
              </a:rPr>
              <a:t>) </a:t>
            </a:r>
            <a:r>
              <a:rPr lang="ru-RU" sz="3600" dirty="0" err="1">
                <a:solidFill>
                  <a:srgbClr val="FF0000"/>
                </a:solidFill>
              </a:rPr>
              <a:t>ажырату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керек</a:t>
            </a:r>
            <a:r>
              <a:rPr lang="ru-RU" sz="3600" dirty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ru-RU" sz="3600" dirty="0" err="1"/>
              <a:t>клиникалық</a:t>
            </a:r>
            <a:r>
              <a:rPr lang="ru-RU" sz="3600" dirty="0"/>
              <a:t> </a:t>
            </a:r>
            <a:r>
              <a:rPr lang="ru-RU" sz="3600" dirty="0" err="1"/>
              <a:t>нұсқаулар</a:t>
            </a:r>
            <a:r>
              <a:rPr lang="ru-RU" sz="3600" dirty="0"/>
              <a:t> </a:t>
            </a:r>
            <a:r>
              <a:rPr lang="ru-RU" sz="3600" dirty="0" err="1"/>
              <a:t>негізінде</a:t>
            </a:r>
            <a:r>
              <a:rPr lang="ru-RU" sz="3600" dirty="0"/>
              <a:t> </a:t>
            </a:r>
            <a:r>
              <a:rPr lang="ru-RU" sz="3600" dirty="0" err="1"/>
              <a:t>әзірленетін</a:t>
            </a:r>
            <a:r>
              <a:rPr lang="ru-RU" sz="3600" dirty="0"/>
              <a:t> </a:t>
            </a:r>
            <a:r>
              <a:rPr lang="ru-RU" sz="3600" dirty="0" err="1"/>
              <a:t>және</a:t>
            </a:r>
            <a:r>
              <a:rPr lang="ru-RU" sz="3600" dirty="0"/>
              <a:t> </a:t>
            </a:r>
            <a:r>
              <a:rPr lang="ru-RU" sz="3600" dirty="0" err="1"/>
              <a:t>Денсаулық</a:t>
            </a:r>
            <a:r>
              <a:rPr lang="ru-RU" sz="3600" dirty="0"/>
              <a:t> </a:t>
            </a:r>
            <a:r>
              <a:rPr lang="ru-RU" sz="3600" dirty="0" err="1"/>
              <a:t>сақтау</a:t>
            </a:r>
            <a:r>
              <a:rPr lang="ru-RU" sz="3600" dirty="0"/>
              <a:t> </a:t>
            </a:r>
            <a:r>
              <a:rPr lang="ru-RU" sz="3600" dirty="0" err="1"/>
              <a:t>министрлігі</a:t>
            </a:r>
            <a:r>
              <a:rPr lang="ru-RU" sz="3600" dirty="0"/>
              <a:t> </a:t>
            </a:r>
            <a:r>
              <a:rPr lang="ru-RU" sz="3600" dirty="0" err="1"/>
              <a:t>бекіткен</a:t>
            </a:r>
            <a:r>
              <a:rPr lang="ru-RU" sz="3600" dirty="0"/>
              <a:t> </a:t>
            </a:r>
            <a:r>
              <a:rPr lang="ru-RU" sz="3600" dirty="0" err="1"/>
              <a:t>медициналық</a:t>
            </a:r>
            <a:r>
              <a:rPr lang="ru-RU" sz="3600" dirty="0"/>
              <a:t> </a:t>
            </a:r>
            <a:r>
              <a:rPr lang="ru-RU" sz="3600" dirty="0" err="1" smtClean="0"/>
              <a:t>көмек</a:t>
            </a:r>
            <a:r>
              <a:rPr lang="ru-RU" sz="3600" dirty="0"/>
              <a:t>. </a:t>
            </a:r>
            <a:r>
              <a:rPr lang="ru-RU" sz="3600" dirty="0" err="1"/>
              <a:t>Олар</a:t>
            </a:r>
            <a:r>
              <a:rPr lang="ru-RU" sz="3600" dirty="0"/>
              <a:t> </a:t>
            </a:r>
            <a:r>
              <a:rPr lang="ru-RU" sz="3600" dirty="0" err="1"/>
              <a:t>медициналық</a:t>
            </a:r>
            <a:r>
              <a:rPr lang="ru-RU" sz="3600" dirty="0"/>
              <a:t> </a:t>
            </a:r>
            <a:r>
              <a:rPr lang="ru-RU" sz="3600" dirty="0" err="1"/>
              <a:t>көмек</a:t>
            </a:r>
            <a:r>
              <a:rPr lang="ru-RU" sz="3600" dirty="0"/>
              <a:t> </a:t>
            </a:r>
            <a:r>
              <a:rPr lang="ru-RU" sz="3600" dirty="0" err="1"/>
              <a:t>көлемін</a:t>
            </a:r>
            <a:r>
              <a:rPr lang="ru-RU" sz="3600" dirty="0"/>
              <a:t> (</a:t>
            </a:r>
            <a:r>
              <a:rPr lang="ru-RU" sz="3600" dirty="0" err="1"/>
              <a:t>іс-шаралар</a:t>
            </a:r>
            <a:r>
              <a:rPr lang="ru-RU" sz="3600" dirty="0"/>
              <a:t> </a:t>
            </a:r>
            <a:r>
              <a:rPr lang="ru-RU" sz="3600" dirty="0" err="1"/>
              <a:t>тізімі</a:t>
            </a:r>
            <a:r>
              <a:rPr lang="ru-RU" sz="3600" dirty="0"/>
              <a:t>, </a:t>
            </a:r>
            <a:r>
              <a:rPr lang="ru-RU" sz="3600" dirty="0" err="1"/>
              <a:t>олардың</a:t>
            </a:r>
            <a:r>
              <a:rPr lang="ru-RU" sz="3600" dirty="0"/>
              <a:t> </a:t>
            </a:r>
            <a:r>
              <a:rPr lang="ru-RU" sz="3600" dirty="0" err="1"/>
              <a:t>жиілігі</a:t>
            </a:r>
            <a:r>
              <a:rPr lang="ru-RU" sz="3600" dirty="0"/>
              <a:t>, </a:t>
            </a:r>
            <a:r>
              <a:rPr lang="ru-RU" sz="3600" dirty="0" err="1"/>
              <a:t>жиілігі</a:t>
            </a:r>
            <a:r>
              <a:rPr lang="ru-RU" sz="3600" dirty="0"/>
              <a:t>) </a:t>
            </a:r>
            <a:r>
              <a:rPr lang="ru-RU" sz="3600" dirty="0" err="1"/>
              <a:t>қамтиды.Бұл</a:t>
            </a:r>
            <a:r>
              <a:rPr lang="ru-RU" sz="3600" dirty="0"/>
              <a:t> </a:t>
            </a:r>
            <a:r>
              <a:rPr lang="ru-RU" sz="3600" dirty="0" err="1"/>
              <a:t>стандарттар</a:t>
            </a:r>
            <a:r>
              <a:rPr lang="ru-RU" sz="3600" dirty="0"/>
              <a:t> </a:t>
            </a:r>
            <a:r>
              <a:rPr lang="ru-RU" sz="3600" dirty="0" err="1"/>
              <a:t>денсаулық</a:t>
            </a:r>
            <a:r>
              <a:rPr lang="ru-RU" sz="3600" dirty="0"/>
              <a:t> </a:t>
            </a:r>
            <a:r>
              <a:rPr lang="ru-RU" sz="3600" dirty="0" err="1"/>
              <a:t>сақтауды</a:t>
            </a:r>
            <a:r>
              <a:rPr lang="ru-RU" sz="3600" dirty="0"/>
              <a:t> </a:t>
            </a:r>
            <a:r>
              <a:rPr lang="ru-RU" sz="3600" dirty="0" err="1"/>
              <a:t>ұйымдастырушылар</a:t>
            </a:r>
            <a:r>
              <a:rPr lang="ru-RU" sz="3600" dirty="0"/>
              <a:t> мен </a:t>
            </a:r>
            <a:r>
              <a:rPr lang="ru-RU" sz="3600" dirty="0" err="1"/>
              <a:t>экономистерге</a:t>
            </a:r>
            <a:r>
              <a:rPr lang="ru-RU" sz="3600" dirty="0"/>
              <a:t> </a:t>
            </a:r>
            <a:r>
              <a:rPr lang="ru-RU" sz="3600" dirty="0" err="1"/>
              <a:t>медициналық</a:t>
            </a:r>
            <a:r>
              <a:rPr lang="ru-RU" sz="3600" dirty="0"/>
              <a:t> </a:t>
            </a:r>
            <a:r>
              <a:rPr lang="ru-RU" sz="3600" dirty="0" err="1"/>
              <a:t>көмек</a:t>
            </a:r>
            <a:r>
              <a:rPr lang="ru-RU" sz="3600" dirty="0"/>
              <a:t> </a:t>
            </a:r>
            <a:r>
              <a:rPr lang="ru-RU" sz="3600" dirty="0" err="1"/>
              <a:t>көлемін</a:t>
            </a:r>
            <a:r>
              <a:rPr lang="ru-RU" sz="3600" dirty="0"/>
              <a:t> </a:t>
            </a:r>
            <a:r>
              <a:rPr lang="ru-RU" sz="3600" dirty="0" err="1"/>
              <a:t>басқаруға</a:t>
            </a:r>
            <a:r>
              <a:rPr lang="ru-RU" sz="3600" dirty="0"/>
              <a:t> </a:t>
            </a:r>
            <a:r>
              <a:rPr lang="ru-RU" sz="3600" dirty="0" err="1"/>
              <a:t>және</a:t>
            </a:r>
            <a:r>
              <a:rPr lang="ru-RU" sz="3600" dirty="0"/>
              <a:t> </a:t>
            </a:r>
            <a:r>
              <a:rPr lang="ru-RU" sz="3600" dirty="0" err="1"/>
              <a:t>тарифтерді</a:t>
            </a:r>
            <a:r>
              <a:rPr lang="ru-RU" sz="3600" dirty="0"/>
              <a:t> (</a:t>
            </a:r>
            <a:r>
              <a:rPr lang="ru-RU" sz="3600" dirty="0" err="1"/>
              <a:t>аяқталған</a:t>
            </a:r>
            <a:r>
              <a:rPr lang="ru-RU" sz="3600" dirty="0"/>
              <a:t> </a:t>
            </a:r>
            <a:r>
              <a:rPr lang="ru-RU" sz="3600" dirty="0" err="1"/>
              <a:t>істің</a:t>
            </a:r>
            <a:r>
              <a:rPr lang="ru-RU" sz="3600" dirty="0"/>
              <a:t> </a:t>
            </a:r>
            <a:r>
              <a:rPr lang="ru-RU" sz="3600" dirty="0" err="1"/>
              <a:t>құны</a:t>
            </a:r>
            <a:r>
              <a:rPr lang="ru-RU" sz="3600" dirty="0"/>
              <a:t>) </a:t>
            </a:r>
            <a:r>
              <a:rPr lang="ru-RU" sz="3600" dirty="0" err="1"/>
              <a:t>есептеуге</a:t>
            </a:r>
            <a:r>
              <a:rPr lang="ru-RU" sz="3600" dirty="0"/>
              <a:t> </a:t>
            </a:r>
            <a:r>
              <a:rPr lang="ru-RU" sz="3600" dirty="0" err="1"/>
              <a:t>арналған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37125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92899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7030A0"/>
                </a:solidFill>
              </a:rPr>
              <a:t>Клиникалық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нұсқаулардың</a:t>
            </a:r>
            <a:r>
              <a:rPr lang="ru-RU" sz="2000" b="1" dirty="0">
                <a:solidFill>
                  <a:srgbClr val="7030A0"/>
                </a:solidFill>
              </a:rPr>
              <a:t> сапа </a:t>
            </a:r>
            <a:r>
              <a:rPr lang="ru-RU" sz="2000" b="1" dirty="0" err="1">
                <a:solidFill>
                  <a:srgbClr val="7030A0"/>
                </a:solidFill>
              </a:rPr>
              <a:t>критерийлері</a:t>
            </a:r>
            <a:r>
              <a:rPr lang="ru-RU" sz="2000" b="1" dirty="0" smtClean="0">
                <a:solidFill>
                  <a:srgbClr val="7030A0"/>
                </a:solidFill>
              </a:rPr>
              <a:t>:</a:t>
            </a:r>
          </a:p>
          <a:p>
            <a:pPr algn="ctr"/>
            <a:endParaRPr lang="ru-RU" sz="2000" b="1" dirty="0">
              <a:solidFill>
                <a:srgbClr val="7030A0"/>
              </a:solidFill>
            </a:endParaRPr>
          </a:p>
          <a:p>
            <a:pPr algn="just"/>
            <a:r>
              <a:rPr lang="ru-RU" sz="2000" dirty="0"/>
              <a:t>1. </a:t>
            </a:r>
            <a:r>
              <a:rPr lang="ru-RU" sz="2000" b="1" dirty="0" err="1">
                <a:solidFill>
                  <a:srgbClr val="7030A0"/>
                </a:solidFill>
              </a:rPr>
              <a:t>Сенім</a:t>
            </a:r>
            <a:r>
              <a:rPr lang="ru-RU" sz="2000" b="1" dirty="0">
                <a:solidFill>
                  <a:srgbClr val="7030A0"/>
                </a:solidFill>
              </a:rPr>
              <a:t>. </a:t>
            </a:r>
            <a:r>
              <a:rPr lang="ru-RU" sz="2000" b="1" dirty="0" err="1">
                <a:solidFill>
                  <a:srgbClr val="7030A0"/>
                </a:solidFill>
              </a:rPr>
              <a:t>Оларды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танымал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сарапшылар</a:t>
            </a:r>
            <a:r>
              <a:rPr lang="ru-RU" sz="2000" b="1" dirty="0">
                <a:solidFill>
                  <a:srgbClr val="7030A0"/>
                </a:solidFill>
              </a:rPr>
              <a:t> мен </a:t>
            </a:r>
            <a:r>
              <a:rPr lang="ru-RU" sz="2000" b="1" dirty="0" err="1">
                <a:solidFill>
                  <a:srgbClr val="7030A0"/>
                </a:solidFill>
              </a:rPr>
              <a:t>көптеген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ішкі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пәндердің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өкілдері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құрастыруы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керек</a:t>
            </a:r>
            <a:r>
              <a:rPr lang="ru-RU" sz="2000" b="1" dirty="0">
                <a:solidFill>
                  <a:srgbClr val="7030A0"/>
                </a:solidFill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</a:rPr>
              <a:t>2. </a:t>
            </a:r>
            <a:r>
              <a:rPr lang="ru-RU" sz="2000" b="1" dirty="0" err="1">
                <a:solidFill>
                  <a:srgbClr val="7030A0"/>
                </a:solidFill>
              </a:rPr>
              <a:t>Жарамдылық</a:t>
            </a:r>
            <a:r>
              <a:rPr lang="ru-RU" sz="2000" b="1" dirty="0">
                <a:solidFill>
                  <a:srgbClr val="7030A0"/>
                </a:solidFill>
              </a:rPr>
              <a:t>. </a:t>
            </a:r>
            <a:r>
              <a:rPr lang="ru-RU" sz="2000" b="1" dirty="0" err="1">
                <a:solidFill>
                  <a:srgbClr val="7030A0"/>
                </a:solidFill>
              </a:rPr>
              <a:t>Олар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емдеуді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және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аурудың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нәтижелерін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жақсартуы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керек</a:t>
            </a:r>
            <a:r>
              <a:rPr lang="ru-RU" sz="2000" b="1" dirty="0">
                <a:solidFill>
                  <a:srgbClr val="7030A0"/>
                </a:solidFill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</a:rPr>
              <a:t>3. </a:t>
            </a:r>
            <a:r>
              <a:rPr lang="ru-RU" sz="2000" b="1" dirty="0" err="1">
                <a:solidFill>
                  <a:srgbClr val="7030A0"/>
                </a:solidFill>
              </a:rPr>
              <a:t>Өкілдік</a:t>
            </a:r>
            <a:r>
              <a:rPr lang="ru-RU" sz="2000" b="1" dirty="0">
                <a:solidFill>
                  <a:srgbClr val="7030A0"/>
                </a:solidFill>
              </a:rPr>
              <a:t>. </a:t>
            </a:r>
            <a:r>
              <a:rPr lang="ru-RU" sz="2000" b="1" dirty="0" err="1">
                <a:solidFill>
                  <a:srgbClr val="7030A0"/>
                </a:solidFill>
              </a:rPr>
              <a:t>Олардың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құрастырушылары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тәуелсіз</a:t>
            </a:r>
            <a:r>
              <a:rPr lang="ru-RU" sz="2000" b="1" dirty="0">
                <a:solidFill>
                  <a:srgbClr val="7030A0"/>
                </a:solidFill>
              </a:rPr>
              <a:t> элита </a:t>
            </a:r>
            <a:r>
              <a:rPr lang="ru-RU" sz="2000" b="1" dirty="0" err="1">
                <a:solidFill>
                  <a:srgbClr val="7030A0"/>
                </a:solidFill>
              </a:rPr>
              <a:t>болуы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керек</a:t>
            </a:r>
            <a:r>
              <a:rPr lang="ru-RU" sz="2000" b="1" dirty="0">
                <a:solidFill>
                  <a:srgbClr val="7030A0"/>
                </a:solidFill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</a:rPr>
              <a:t>4. </a:t>
            </a:r>
            <a:r>
              <a:rPr lang="ru-RU" sz="2000" b="1" dirty="0" err="1">
                <a:solidFill>
                  <a:srgbClr val="7030A0"/>
                </a:solidFill>
              </a:rPr>
              <a:t>Клиникалық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қолдану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және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икемділік</a:t>
            </a:r>
            <a:r>
              <a:rPr lang="ru-RU" sz="2000" b="1" dirty="0">
                <a:solidFill>
                  <a:srgbClr val="7030A0"/>
                </a:solidFill>
              </a:rPr>
              <a:t>. </a:t>
            </a:r>
            <a:r>
              <a:rPr lang="ru-RU" sz="2000" b="1" dirty="0" err="1">
                <a:solidFill>
                  <a:srgbClr val="7030A0"/>
                </a:solidFill>
              </a:rPr>
              <a:t>Негізгі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мәселелерді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шешу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керек</a:t>
            </a:r>
            <a:endParaRPr lang="ru-RU" sz="2000" b="1" dirty="0">
              <a:solidFill>
                <a:srgbClr val="7030A0"/>
              </a:solidFill>
            </a:endParaRPr>
          </a:p>
          <a:p>
            <a:pPr algn="just"/>
            <a:r>
              <a:rPr lang="ru-RU" sz="2000" b="1" dirty="0" err="1">
                <a:solidFill>
                  <a:srgbClr val="7030A0"/>
                </a:solidFill>
              </a:rPr>
              <a:t>және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ғылыми</a:t>
            </a:r>
            <a:r>
              <a:rPr lang="ru-RU" sz="2000" b="1" dirty="0">
                <a:solidFill>
                  <a:srgbClr val="7030A0"/>
                </a:solidFill>
              </a:rPr>
              <a:t>, </a:t>
            </a:r>
            <a:r>
              <a:rPr lang="ru-RU" sz="2000" b="1" dirty="0" err="1">
                <a:solidFill>
                  <a:srgbClr val="7030A0"/>
                </a:solidFill>
              </a:rPr>
              <a:t>медициналық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және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экономикалық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критерийлерге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сәйкес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пациенттердің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арнайы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топтары</a:t>
            </a:r>
            <a:r>
              <a:rPr lang="ru-RU" sz="2000" b="1" dirty="0">
                <a:solidFill>
                  <a:srgbClr val="7030A0"/>
                </a:solidFill>
              </a:rPr>
              <a:t>. Бала </a:t>
            </a:r>
            <a:r>
              <a:rPr lang="ru-RU" sz="2000" b="1" dirty="0" err="1">
                <a:solidFill>
                  <a:srgbClr val="7030A0"/>
                </a:solidFill>
              </a:rPr>
              <a:t>асырап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алудың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басымдықтары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анықталуы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</a:rPr>
              <a:t>керек</a:t>
            </a:r>
            <a:r>
              <a:rPr lang="ru-RU" sz="2000" b="1" dirty="0" smtClean="0">
                <a:solidFill>
                  <a:srgbClr val="7030A0"/>
                </a:solidFill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</a:rPr>
              <a:t>шешімдер</a:t>
            </a:r>
            <a:r>
              <a:rPr lang="ru-RU" sz="2000" b="1" dirty="0">
                <a:solidFill>
                  <a:srgbClr val="7030A0"/>
                </a:solidFill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</a:rPr>
              <a:t>5. </a:t>
            </a:r>
            <a:r>
              <a:rPr lang="ru-RU" sz="2000" b="1" dirty="0" err="1">
                <a:solidFill>
                  <a:srgbClr val="7030A0"/>
                </a:solidFill>
              </a:rPr>
              <a:t>Айқындық</a:t>
            </a:r>
            <a:r>
              <a:rPr lang="ru-RU" sz="2000" b="1" dirty="0">
                <a:solidFill>
                  <a:srgbClr val="7030A0"/>
                </a:solidFill>
              </a:rPr>
              <a:t> (</a:t>
            </a:r>
            <a:r>
              <a:rPr lang="ru-RU" sz="2000" b="1" dirty="0" err="1">
                <a:solidFill>
                  <a:srgbClr val="7030A0"/>
                </a:solidFill>
              </a:rPr>
              <a:t>дәлдік</a:t>
            </a:r>
            <a:r>
              <a:rPr lang="ru-RU" sz="2000" b="1" dirty="0">
                <a:solidFill>
                  <a:srgbClr val="7030A0"/>
                </a:solidFill>
              </a:rPr>
              <a:t>). </a:t>
            </a:r>
            <a:r>
              <a:rPr lang="ru-RU" sz="2000" b="1" dirty="0" err="1">
                <a:solidFill>
                  <a:srgbClr val="7030A0"/>
                </a:solidFill>
              </a:rPr>
              <a:t>Түсініксіздік</a:t>
            </a:r>
            <a:r>
              <a:rPr lang="ru-RU" sz="2000" b="1" dirty="0">
                <a:solidFill>
                  <a:srgbClr val="7030A0"/>
                </a:solidFill>
              </a:rPr>
              <a:t> пен </a:t>
            </a:r>
            <a:r>
              <a:rPr lang="ru-RU" sz="2000" b="1" dirty="0" err="1">
                <a:solidFill>
                  <a:srgbClr val="7030A0"/>
                </a:solidFill>
              </a:rPr>
              <a:t>дәлсіздікке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жол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бермеу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керек</a:t>
            </a:r>
            <a:r>
              <a:rPr lang="ru-RU" sz="2000" b="1" dirty="0">
                <a:solidFill>
                  <a:srgbClr val="7030A0"/>
                </a:solidFill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</a:rPr>
              <a:t>6. </a:t>
            </a:r>
            <a:r>
              <a:rPr lang="ru-RU" sz="2000" b="1" dirty="0" err="1">
                <a:solidFill>
                  <a:srgbClr val="7030A0"/>
                </a:solidFill>
              </a:rPr>
              <a:t>Сенімділік</a:t>
            </a:r>
            <a:r>
              <a:rPr lang="ru-RU" sz="2000" b="1" dirty="0">
                <a:solidFill>
                  <a:srgbClr val="7030A0"/>
                </a:solidFill>
              </a:rPr>
              <a:t>. </a:t>
            </a:r>
            <a:r>
              <a:rPr lang="ru-RU" sz="2000" b="1" dirty="0" err="1">
                <a:solidFill>
                  <a:srgbClr val="7030A0"/>
                </a:solidFill>
              </a:rPr>
              <a:t>Әртүрлі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жағдайларда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әртүрлі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сарапшылардың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бірдей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түсіндіруі</a:t>
            </a:r>
            <a:r>
              <a:rPr lang="ru-RU" sz="2000" b="1" dirty="0">
                <a:solidFill>
                  <a:srgbClr val="7030A0"/>
                </a:solidFill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</a:rPr>
              <a:t>7. </a:t>
            </a:r>
            <a:r>
              <a:rPr lang="ru-RU" sz="2000" b="1" dirty="0" err="1">
                <a:solidFill>
                  <a:srgbClr val="7030A0"/>
                </a:solidFill>
              </a:rPr>
              <a:t>Мөлдірлік</a:t>
            </a:r>
            <a:r>
              <a:rPr lang="ru-RU" sz="2000" b="1" dirty="0">
                <a:solidFill>
                  <a:srgbClr val="7030A0"/>
                </a:solidFill>
              </a:rPr>
              <a:t>. </a:t>
            </a:r>
            <a:r>
              <a:rPr lang="ru-RU" sz="2000" b="1" dirty="0" err="1">
                <a:solidFill>
                  <a:srgbClr val="7030A0"/>
                </a:solidFill>
              </a:rPr>
              <a:t>Дайындық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процесінің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сипаттамасы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болуы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керек</a:t>
            </a:r>
            <a:r>
              <a:rPr lang="ru-RU" sz="2000" b="1" dirty="0">
                <a:solidFill>
                  <a:srgbClr val="7030A0"/>
                </a:solidFill>
              </a:rPr>
              <a:t>: </a:t>
            </a:r>
            <a:r>
              <a:rPr lang="ru-RU" sz="2000" b="1" dirty="0" err="1">
                <a:solidFill>
                  <a:srgbClr val="7030A0"/>
                </a:solidFill>
              </a:rPr>
              <a:t>сарапшылар</a:t>
            </a:r>
            <a:r>
              <a:rPr lang="ru-RU" sz="2000" b="1" dirty="0">
                <a:solidFill>
                  <a:srgbClr val="7030A0"/>
                </a:solidFill>
              </a:rPr>
              <a:t> мен </a:t>
            </a:r>
            <a:r>
              <a:rPr lang="ru-RU" sz="2000" b="1" dirty="0" err="1">
                <a:solidFill>
                  <a:srgbClr val="7030A0"/>
                </a:solidFill>
              </a:rPr>
              <a:t>рецензенттердің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аты-жөні</a:t>
            </a:r>
            <a:r>
              <a:rPr lang="ru-RU" sz="2000" b="1" dirty="0">
                <a:solidFill>
                  <a:srgbClr val="7030A0"/>
                </a:solidFill>
              </a:rPr>
              <a:t>, </a:t>
            </a:r>
            <a:r>
              <a:rPr lang="ru-RU" sz="2000" b="1" dirty="0" err="1">
                <a:solidFill>
                  <a:srgbClr val="7030A0"/>
                </a:solidFill>
              </a:rPr>
              <a:t>ақпаратты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пайдалану</a:t>
            </a:r>
            <a:r>
              <a:rPr lang="ru-RU" sz="2000" b="1" dirty="0">
                <a:solidFill>
                  <a:srgbClr val="7030A0"/>
                </a:solidFill>
              </a:rPr>
              <a:t>.</a:t>
            </a:r>
          </a:p>
          <a:p>
            <a:pPr algn="just"/>
            <a:r>
              <a:rPr lang="ru-RU" sz="2000" b="1" dirty="0">
                <a:solidFill>
                  <a:srgbClr val="7030A0"/>
                </a:solidFill>
              </a:rPr>
              <a:t>8. </a:t>
            </a:r>
            <a:r>
              <a:rPr lang="ru-RU" sz="2000" b="1" dirty="0" err="1">
                <a:solidFill>
                  <a:srgbClr val="7030A0"/>
                </a:solidFill>
              </a:rPr>
              <a:t>Жоспарланған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жаңарту</a:t>
            </a:r>
            <a:r>
              <a:rPr lang="ru-RU" sz="2000" b="1" dirty="0">
                <a:solidFill>
                  <a:srgbClr val="7030A0"/>
                </a:solidFill>
              </a:rPr>
              <a:t>. </a:t>
            </a:r>
            <a:r>
              <a:rPr lang="ru-RU" sz="2000" b="1" dirty="0" err="1">
                <a:solidFill>
                  <a:srgbClr val="7030A0"/>
                </a:solidFill>
              </a:rPr>
              <a:t>Сараптамалық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кеңестің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бір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төрағасы</a:t>
            </a:r>
            <a:r>
              <a:rPr lang="ru-RU" sz="2000" b="1" dirty="0">
                <a:solidFill>
                  <a:srgbClr val="7030A0"/>
                </a:solidFill>
              </a:rPr>
              <a:t> 2-ден </a:t>
            </a:r>
            <a:r>
              <a:rPr lang="ru-RU" sz="2000" b="1" dirty="0" err="1">
                <a:solidFill>
                  <a:srgbClr val="7030A0"/>
                </a:solidFill>
              </a:rPr>
              <a:t>артық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редакцияда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болмауы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керек</a:t>
            </a:r>
            <a:r>
              <a:rPr lang="ru-RU" sz="2000" b="1" dirty="0">
                <a:solidFill>
                  <a:srgbClr val="7030A0"/>
                </a:solidFill>
              </a:rPr>
              <a:t>, </a:t>
            </a:r>
            <a:r>
              <a:rPr lang="ru-RU" sz="2000" b="1" dirty="0" err="1">
                <a:solidFill>
                  <a:srgbClr val="7030A0"/>
                </a:solidFill>
              </a:rPr>
              <a:t>ішінара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ауыстыру</a:t>
            </a:r>
            <a:r>
              <a:rPr lang="ru-RU" sz="2000" b="1" dirty="0">
                <a:solidFill>
                  <a:srgbClr val="7030A0"/>
                </a:solidFill>
              </a:rPr>
              <a:t> </a:t>
            </a:r>
            <a:r>
              <a:rPr lang="ru-RU" sz="2000" b="1" dirty="0" err="1">
                <a:solidFill>
                  <a:srgbClr val="7030A0"/>
                </a:solidFill>
              </a:rPr>
              <a:t>қажет</a:t>
            </a:r>
            <a:r>
              <a:rPr lang="ru-RU" sz="2000" b="1" dirty="0">
                <a:solidFill>
                  <a:srgbClr val="7030A0"/>
                </a:solidFill>
              </a:rPr>
              <a:t>;</a:t>
            </a:r>
          </a:p>
          <a:p>
            <a:pPr algn="just"/>
            <a:r>
              <a:rPr lang="ru-RU" sz="2000" b="1" dirty="0" err="1">
                <a:solidFill>
                  <a:srgbClr val="7030A0"/>
                </a:solidFill>
              </a:rPr>
              <a:t>сарапшылар</a:t>
            </a:r>
            <a:r>
              <a:rPr lang="ru-RU" sz="2000" b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14318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7346"/>
            <a:ext cx="90364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енгізуді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жақсартуға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әзірлеуге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органдардың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endParaRPr lang="ru-RU" sz="24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сақтауды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медицина</a:t>
            </a:r>
          </a:p>
          <a:p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аймақтардағы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беделді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кейіннен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ұсыныстарды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асыратын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қоғамдардың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қауымдастықтардың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барлығының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таратуда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қамқорлығымен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жүргізілетін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бағдарламаларына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менеджерлерінің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әрекеттесуі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мүдделер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қақтығысын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болдырмау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фармацевтика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өнеркәсібі</a:t>
            </a:r>
            <a:endParaRPr lang="ru-RU" sz="24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7762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743"/>
            <a:ext cx="9101439" cy="565251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83568" y="5445224"/>
            <a:ext cx="72728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+mj-lt"/>
              <a:buAutoNum type="arabicPeriod"/>
            </a:pPr>
            <a:r>
              <a:rPr lang="en-US" sz="1200" dirty="0" err="1">
                <a:latin typeface="inherit"/>
              </a:rPr>
              <a:t>Szajewska</a:t>
            </a:r>
            <a:r>
              <a:rPr lang="en-US" sz="1200" dirty="0">
                <a:latin typeface="inherit"/>
              </a:rPr>
              <a:t> H. Evidence-Based Medicine and Clinical Research: Both Are Needed, Neither Is Perfect // Annals of Nutrition and Metabolism. - 2018. - № 72 (Suppl. 3). – P. 13–23.</a:t>
            </a:r>
            <a:endParaRPr lang="en-US" sz="1200" b="0" i="0" dirty="0">
              <a:effectLst/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31347325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85698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Дәлелдеу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рандомизацияланған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сынақтар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мета-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талдаулар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деректеріне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рандомизацияланған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сынақ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деректеріне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сынақ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рандомизацияланбаған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сарапшылардың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консенсус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пікірлері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ретроспективті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регистрлер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Ұсыныстың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 A.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06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79653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err="1">
                <a:solidFill>
                  <a:srgbClr val="002060"/>
                </a:solidFill>
              </a:rPr>
              <a:t>Ұсыныстардың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дәлелділігі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олардың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саба</a:t>
            </a:r>
            <a:r>
              <a:rPr lang="kk-KZ" sz="2400" b="1" dirty="0" smtClean="0">
                <a:solidFill>
                  <a:srgbClr val="002060"/>
                </a:solidFill>
              </a:rPr>
              <a:t>қтары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мен </a:t>
            </a:r>
            <a:r>
              <a:rPr lang="ru-RU" sz="2400" b="1" dirty="0" err="1">
                <a:solidFill>
                  <a:srgbClr val="002060"/>
                </a:solidFill>
              </a:rPr>
              <a:t>дәлелдеу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деңгейіне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қарай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бағаланады</a:t>
            </a:r>
            <a:r>
              <a:rPr lang="ru-RU" sz="2400" b="1" dirty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2400" b="1" dirty="0" err="1">
                <a:solidFill>
                  <a:srgbClr val="002060"/>
                </a:solidFill>
              </a:rPr>
              <a:t>Ұсыныс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сабақтары</a:t>
            </a:r>
            <a:r>
              <a:rPr lang="ru-RU" sz="2400" b="1" dirty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en-US" sz="2400" b="1" dirty="0">
                <a:solidFill>
                  <a:srgbClr val="002060"/>
                </a:solidFill>
              </a:rPr>
              <a:t>I </a:t>
            </a:r>
            <a:r>
              <a:rPr lang="ru-RU" sz="2400" b="1" dirty="0" err="1">
                <a:solidFill>
                  <a:srgbClr val="002060"/>
                </a:solidFill>
              </a:rPr>
              <a:t>сынып</a:t>
            </a:r>
            <a:r>
              <a:rPr lang="ru-RU" sz="2400" b="1" dirty="0">
                <a:solidFill>
                  <a:srgbClr val="002060"/>
                </a:solidFill>
              </a:rPr>
              <a:t>: Диагностика/</a:t>
            </a:r>
            <a:r>
              <a:rPr lang="ru-RU" sz="2400" b="1" dirty="0" err="1">
                <a:solidFill>
                  <a:srgbClr val="002060"/>
                </a:solidFill>
              </a:rPr>
              <a:t>емдеу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әдістерінің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пайдалы</a:t>
            </a:r>
            <a:r>
              <a:rPr lang="ru-RU" sz="2400" b="1" dirty="0">
                <a:solidFill>
                  <a:srgbClr val="002060"/>
                </a:solidFill>
              </a:rPr>
              <a:t>, </a:t>
            </a:r>
            <a:r>
              <a:rPr lang="ru-RU" sz="2400" b="1" dirty="0" err="1">
                <a:solidFill>
                  <a:srgbClr val="002060"/>
                </a:solidFill>
              </a:rPr>
              <a:t>пайдалы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және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тиімді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екендігі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туралы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дәлелдер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және</a:t>
            </a:r>
            <a:r>
              <a:rPr lang="ru-RU" sz="2400" b="1" dirty="0">
                <a:solidFill>
                  <a:srgbClr val="002060"/>
                </a:solidFill>
              </a:rPr>
              <a:t>/</a:t>
            </a:r>
            <a:r>
              <a:rPr lang="ru-RU" sz="2400" b="1" dirty="0" err="1">
                <a:solidFill>
                  <a:srgbClr val="002060"/>
                </a:solidFill>
              </a:rPr>
              <a:t>немесе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жалпы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келісім</a:t>
            </a:r>
            <a:r>
              <a:rPr lang="ru-RU" sz="2400" b="1" dirty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en-US" sz="2400" b="1" dirty="0">
                <a:solidFill>
                  <a:srgbClr val="002060"/>
                </a:solidFill>
              </a:rPr>
              <a:t>II </a:t>
            </a:r>
            <a:r>
              <a:rPr lang="ru-RU" sz="2400" b="1" dirty="0" err="1">
                <a:solidFill>
                  <a:srgbClr val="002060"/>
                </a:solidFill>
              </a:rPr>
              <a:t>сынып</a:t>
            </a:r>
            <a:r>
              <a:rPr lang="ru-RU" sz="2400" b="1" dirty="0">
                <a:solidFill>
                  <a:srgbClr val="002060"/>
                </a:solidFill>
              </a:rPr>
              <a:t>. </a:t>
            </a:r>
            <a:r>
              <a:rPr lang="ru-RU" sz="2400" b="1" dirty="0" err="1">
                <a:solidFill>
                  <a:srgbClr val="002060"/>
                </a:solidFill>
              </a:rPr>
              <a:t>Дәлелдер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қарама-қайшы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және</a:t>
            </a:r>
            <a:r>
              <a:rPr lang="ru-RU" sz="2400" b="1" dirty="0">
                <a:solidFill>
                  <a:srgbClr val="002060"/>
                </a:solidFill>
              </a:rPr>
              <a:t>/</a:t>
            </a:r>
            <a:r>
              <a:rPr lang="ru-RU" sz="2400" b="1" dirty="0" err="1">
                <a:solidFill>
                  <a:srgbClr val="002060"/>
                </a:solidFill>
              </a:rPr>
              <a:t>немесе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емдеудің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пайдалылығы</a:t>
            </a:r>
            <a:r>
              <a:rPr lang="ru-RU" sz="2400" b="1" dirty="0">
                <a:solidFill>
                  <a:srgbClr val="002060"/>
                </a:solidFill>
              </a:rPr>
              <a:t>/</a:t>
            </a:r>
            <a:r>
              <a:rPr lang="ru-RU" sz="2400" b="1" dirty="0" err="1">
                <a:solidFill>
                  <a:srgbClr val="002060"/>
                </a:solidFill>
              </a:rPr>
              <a:t>тиімділігіне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қатысты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қарама-қайшы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пікірлер</a:t>
            </a:r>
            <a:r>
              <a:rPr lang="ru-RU" sz="2400" b="1" dirty="0">
                <a:solidFill>
                  <a:srgbClr val="002060"/>
                </a:solidFill>
              </a:rPr>
              <a:t> бар.</a:t>
            </a:r>
          </a:p>
          <a:p>
            <a:pPr algn="just"/>
            <a:r>
              <a:rPr lang="en-US" sz="2400" b="1" dirty="0">
                <a:solidFill>
                  <a:srgbClr val="002060"/>
                </a:solidFill>
              </a:rPr>
              <a:t>II-</a:t>
            </a:r>
            <a:r>
              <a:rPr lang="ru-RU" sz="2400" b="1" dirty="0">
                <a:solidFill>
                  <a:srgbClr val="002060"/>
                </a:solidFill>
              </a:rPr>
              <a:t>а </a:t>
            </a:r>
            <a:r>
              <a:rPr lang="ru-RU" sz="2400" b="1" dirty="0" err="1">
                <a:solidFill>
                  <a:srgbClr val="002060"/>
                </a:solidFill>
              </a:rPr>
              <a:t>класы</a:t>
            </a:r>
            <a:r>
              <a:rPr lang="ru-RU" sz="2400" b="1" dirty="0">
                <a:solidFill>
                  <a:srgbClr val="002060"/>
                </a:solidFill>
              </a:rPr>
              <a:t>. </a:t>
            </a:r>
            <a:r>
              <a:rPr lang="ru-RU" sz="2400" b="1" dirty="0" err="1">
                <a:solidFill>
                  <a:srgbClr val="002060"/>
                </a:solidFill>
              </a:rPr>
              <a:t>Пайдалылық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туралы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көптеген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дәлелдер</a:t>
            </a:r>
            <a:r>
              <a:rPr lang="ru-RU" sz="2400" b="1" dirty="0">
                <a:solidFill>
                  <a:srgbClr val="002060"/>
                </a:solidFill>
              </a:rPr>
              <a:t>/</a:t>
            </a:r>
            <a:r>
              <a:rPr lang="ru-RU" sz="2400" b="1" dirty="0" err="1">
                <a:solidFill>
                  <a:srgbClr val="002060"/>
                </a:solidFill>
              </a:rPr>
              <a:t>пікірлер</a:t>
            </a:r>
            <a:r>
              <a:rPr lang="ru-RU" sz="2400" b="1" dirty="0" smtClean="0">
                <a:solidFill>
                  <a:srgbClr val="002060"/>
                </a:solidFill>
              </a:rPr>
              <a:t>/ </a:t>
            </a:r>
            <a:r>
              <a:rPr lang="ru-RU" sz="2400" b="1" dirty="0" err="1" smtClean="0">
                <a:solidFill>
                  <a:srgbClr val="002060"/>
                </a:solidFill>
              </a:rPr>
              <a:t>тиімділігі</a:t>
            </a:r>
            <a:r>
              <a:rPr lang="ru-RU" sz="2400" b="1" dirty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</a:rPr>
              <a:t>1-тарау</a:t>
            </a:r>
            <a:r>
              <a:rPr lang="ru-RU" sz="2400" b="1" dirty="0">
                <a:solidFill>
                  <a:srgbClr val="002060"/>
                </a:solidFill>
              </a:rPr>
              <a:t>. </a:t>
            </a:r>
            <a:r>
              <a:rPr lang="ru-RU" sz="2400" b="1" dirty="0" err="1">
                <a:solidFill>
                  <a:srgbClr val="002060"/>
                </a:solidFill>
              </a:rPr>
              <a:t>Дәлелді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медицинаның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клиникалық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тәжірибе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үшін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маңызы</a:t>
            </a:r>
            <a:endParaRPr lang="ru-RU" sz="2400" b="1" dirty="0">
              <a:solidFill>
                <a:srgbClr val="002060"/>
              </a:solidFill>
            </a:endParaRPr>
          </a:p>
          <a:p>
            <a:pPr algn="just"/>
            <a:r>
              <a:rPr lang="en-US" sz="2400" b="1" dirty="0">
                <a:solidFill>
                  <a:srgbClr val="002060"/>
                </a:solidFill>
              </a:rPr>
              <a:t>II-</a:t>
            </a:r>
            <a:r>
              <a:rPr lang="ru-RU" sz="2400" b="1" dirty="0">
                <a:solidFill>
                  <a:srgbClr val="002060"/>
                </a:solidFill>
              </a:rPr>
              <a:t>б </a:t>
            </a:r>
            <a:r>
              <a:rPr lang="ru-RU" sz="2400" b="1" dirty="0" err="1">
                <a:solidFill>
                  <a:srgbClr val="002060"/>
                </a:solidFill>
              </a:rPr>
              <a:t>класы</a:t>
            </a:r>
            <a:r>
              <a:rPr lang="ru-RU" sz="2400" b="1" dirty="0">
                <a:solidFill>
                  <a:srgbClr val="002060"/>
                </a:solidFill>
              </a:rPr>
              <a:t>. </a:t>
            </a:r>
            <a:r>
              <a:rPr lang="ru-RU" sz="2400" b="1" dirty="0" err="1">
                <a:solidFill>
                  <a:srgbClr val="002060"/>
                </a:solidFill>
              </a:rPr>
              <a:t>Пайдалылық</a:t>
            </a:r>
            <a:r>
              <a:rPr lang="ru-RU" sz="2400" b="1" dirty="0">
                <a:solidFill>
                  <a:srgbClr val="002060"/>
                </a:solidFill>
              </a:rPr>
              <a:t>/</a:t>
            </a:r>
            <a:r>
              <a:rPr lang="ru-RU" sz="2400" b="1" dirty="0" err="1">
                <a:solidFill>
                  <a:srgbClr val="002060"/>
                </a:solidFill>
              </a:rPr>
              <a:t>тиімділік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туралы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дәлелдер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жеткіліксіз</a:t>
            </a:r>
            <a:r>
              <a:rPr lang="ru-RU" sz="2400" b="1" dirty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2400" b="1" dirty="0" err="1">
                <a:solidFill>
                  <a:srgbClr val="002060"/>
                </a:solidFill>
              </a:rPr>
              <a:t>белгілі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бір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пікір</a:t>
            </a:r>
            <a:r>
              <a:rPr lang="ru-RU" sz="2400" b="1" dirty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en-US" sz="2400" b="1" dirty="0">
                <a:solidFill>
                  <a:srgbClr val="002060"/>
                </a:solidFill>
              </a:rPr>
              <a:t>III </a:t>
            </a:r>
            <a:r>
              <a:rPr lang="ru-RU" sz="2400" b="1" dirty="0" err="1">
                <a:solidFill>
                  <a:srgbClr val="002060"/>
                </a:solidFill>
              </a:rPr>
              <a:t>сынып</a:t>
            </a:r>
            <a:r>
              <a:rPr lang="ru-RU" sz="2400" b="1" dirty="0">
                <a:solidFill>
                  <a:srgbClr val="002060"/>
                </a:solidFill>
              </a:rPr>
              <a:t>. </a:t>
            </a:r>
            <a:r>
              <a:rPr lang="ru-RU" sz="2400" b="1" dirty="0" err="1">
                <a:solidFill>
                  <a:srgbClr val="002060"/>
                </a:solidFill>
              </a:rPr>
              <a:t>Дәлелдемелер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және</a:t>
            </a:r>
            <a:r>
              <a:rPr lang="ru-RU" sz="2400" b="1" dirty="0">
                <a:solidFill>
                  <a:srgbClr val="002060"/>
                </a:solidFill>
              </a:rPr>
              <a:t>/</a:t>
            </a:r>
            <a:r>
              <a:rPr lang="ru-RU" sz="2400" b="1" dirty="0" err="1">
                <a:solidFill>
                  <a:srgbClr val="002060"/>
                </a:solidFill>
              </a:rPr>
              <a:t>немесе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жалпы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келісім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мұны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көрсетеді</a:t>
            </a:r>
            <a:endParaRPr lang="ru-RU" sz="2400" b="1" dirty="0">
              <a:solidFill>
                <a:srgbClr val="002060"/>
              </a:solidFill>
            </a:endParaRPr>
          </a:p>
          <a:p>
            <a:pPr algn="just"/>
            <a:r>
              <a:rPr lang="ru-RU" sz="2400" b="1" dirty="0" err="1">
                <a:solidFill>
                  <a:srgbClr val="002060"/>
                </a:solidFill>
              </a:rPr>
              <a:t>емдеу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көмектеспейді</a:t>
            </a:r>
            <a:r>
              <a:rPr lang="ru-RU" sz="2400" b="1" dirty="0">
                <a:solidFill>
                  <a:srgbClr val="002060"/>
                </a:solidFill>
              </a:rPr>
              <a:t>/</a:t>
            </a:r>
            <a:r>
              <a:rPr lang="ru-RU" sz="2400" b="1" dirty="0" err="1">
                <a:solidFill>
                  <a:srgbClr val="002060"/>
                </a:solidFill>
              </a:rPr>
              <a:t>тиімді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және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кейбір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жағдайларда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мүмкін</a:t>
            </a:r>
            <a:endParaRPr lang="ru-RU" sz="2400" b="1" dirty="0">
              <a:solidFill>
                <a:srgbClr val="002060"/>
              </a:solidFill>
            </a:endParaRPr>
          </a:p>
          <a:p>
            <a:pPr algn="just"/>
            <a:r>
              <a:rPr lang="ru-RU" sz="2400" b="1" dirty="0" err="1">
                <a:solidFill>
                  <a:srgbClr val="002060"/>
                </a:solidFill>
              </a:rPr>
              <a:t>зиянды</a:t>
            </a:r>
            <a:r>
              <a:rPr lang="ru-RU" sz="2400" b="1" dirty="0">
                <a:solidFill>
                  <a:srgbClr val="002060"/>
                </a:solidFill>
              </a:rPr>
              <a:t> болу.</a:t>
            </a:r>
          </a:p>
        </p:txBody>
      </p:sp>
    </p:spTree>
    <p:extLst>
      <p:ext uri="{BB962C8B-B14F-4D97-AF65-F5344CB8AC3E}">
        <p14:creationId xmlns:p14="http://schemas.microsoft.com/office/powerpoint/2010/main" val="38686738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7346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енгізуді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жақсартуға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әзірлеуге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органдардың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медицина</a:t>
            </a:r>
          </a:p>
          <a:p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аймақтардағы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беделді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кейіннен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ұсыныстарды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асыратын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Кәсіби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қоғамдардың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қауымдастықтардың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барлығының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таратуда</a:t>
            </a:r>
            <a:endParaRPr lang="ru-RU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қамқорлығымен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жүргізілетін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бағдарламаларына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Мүдделер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қақтығысын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болдырмау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фармацевтика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жетекшілерінің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әрекеттесуі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34485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8640"/>
            <a:ext cx="91440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Дәлелді медицинаның қалыптасуы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Calibri"/>
              </a:rPr>
              <a:t>мен даму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тарихы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мәселелерімен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айналысатын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 теориялық зерттеулер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қолданбалы проблемалар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бар: 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ырғақтардың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жасушалық;</a:t>
            </a:r>
            <a:endParaRPr lang="ru-RU" sz="2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молекулалық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генетикалық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аспектілері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патофизиология;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фармакология; 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геронтологиядағы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биоритмдер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эндокринология; 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акушерия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гинекология;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ұйқы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биоритмі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спорттағы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534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89644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222222"/>
                </a:solidFill>
                <a:latin typeface="Inter"/>
              </a:rPr>
              <a:t>В 1979 г. Канадская рабочая группа по профилактической медицине (</a:t>
            </a:r>
            <a:r>
              <a:rPr lang="ru-RU" sz="2800" dirty="0" err="1">
                <a:solidFill>
                  <a:srgbClr val="222222"/>
                </a:solidFill>
                <a:latin typeface="Inter"/>
              </a:rPr>
              <a:t>Canadian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Inter"/>
              </a:rPr>
              <a:t>Task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Inter"/>
              </a:rPr>
              <a:t>Force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Inter"/>
              </a:rPr>
              <a:t>on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Inter"/>
              </a:rPr>
              <a:t>Periodic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Inter"/>
              </a:rPr>
              <a:t>Health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 </a:t>
            </a:r>
            <a:r>
              <a:rPr lang="ru-RU" sz="2800" dirty="0" err="1">
                <a:solidFill>
                  <a:srgbClr val="222222"/>
                </a:solidFill>
                <a:latin typeface="Inter"/>
              </a:rPr>
              <a:t>Examination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) предложила первую систему оценки научных данных</a:t>
            </a:r>
            <a:r>
              <a:rPr lang="ru-RU" sz="2800" baseline="30000" dirty="0">
                <a:solidFill>
                  <a:srgbClr val="222222"/>
                </a:solidFill>
                <a:latin typeface="Inter"/>
              </a:rPr>
              <a:t>[3]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. Она представляла градацию научных доказательств по четырем уровням, где самыми сильными доказательствами считали </a:t>
            </a:r>
            <a:r>
              <a:rPr lang="ru-RU" sz="2800" dirty="0" err="1">
                <a:solidFill>
                  <a:srgbClr val="222222"/>
                </a:solidFill>
                <a:latin typeface="Inter"/>
              </a:rPr>
              <a:t>рандомизированные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 клинические </a:t>
            </a:r>
            <a:r>
              <a:rPr lang="ru-RU" sz="2800" dirty="0" smtClean="0">
                <a:solidFill>
                  <a:srgbClr val="222222"/>
                </a:solidFill>
                <a:latin typeface="Inter"/>
              </a:rPr>
              <a:t>исследования. 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В 1998 г. группа ученых из США и Канады усовершенствовала и расширила эту </a:t>
            </a:r>
            <a:r>
              <a:rPr lang="ru-RU" sz="2800" dirty="0" smtClean="0">
                <a:solidFill>
                  <a:srgbClr val="222222"/>
                </a:solidFill>
                <a:latin typeface="Inter"/>
              </a:rPr>
              <a:t>систему. 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Согласно обновленной системе, самый сильный уровень доказательств у систематических обзоров и </a:t>
            </a:r>
            <a:r>
              <a:rPr lang="ru-RU" sz="2800" dirty="0" err="1">
                <a:solidFill>
                  <a:srgbClr val="222222"/>
                </a:solidFill>
                <a:latin typeface="Inter"/>
              </a:rPr>
              <a:t>метаанализов</a:t>
            </a:r>
            <a:r>
              <a:rPr lang="ru-RU" sz="2800" dirty="0">
                <a:solidFill>
                  <a:srgbClr val="222222"/>
                </a:solidFill>
                <a:latin typeface="Inter"/>
              </a:rPr>
              <a:t>, самый слабый у экспертных </a:t>
            </a:r>
            <a:r>
              <a:rPr lang="ru-RU" sz="2800" dirty="0" smtClean="0">
                <a:solidFill>
                  <a:srgbClr val="222222"/>
                </a:solidFill>
                <a:latin typeface="Inter"/>
              </a:rPr>
              <a:t>мнений.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341961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Дәлелді медицинаның қалыптасуының</a:t>
            </a:r>
            <a:endParaRPr lang="ru-RU" sz="2800" b="1" dirty="0" smtClean="0">
              <a:solidFill>
                <a:srgbClr val="FF0000"/>
              </a:solidFill>
              <a:latin typeface="Times New Roman"/>
              <a:ea typeface="Calibri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басты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Calibri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/>
                <a:ea typeface="Calibri"/>
              </a:rPr>
              <a:t>бақыттары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Биология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Медицина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Физиология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Патология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Диагностика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Терапия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Профилактика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Токсикология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Фармакология:</a:t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экспериментальды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клини</a:t>
            </a:r>
            <a:r>
              <a:rPr lang="kk-KZ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калық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фармакокинетика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фармакодинамика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9191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Орталық жүйке жүйесіне әсер ететін</a:t>
            </a:r>
            <a:r>
              <a:rPr lang="ru-RU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фармакологиялық заттардың жіктелуі</a:t>
            </a:r>
            <a:endParaRPr lang="ru-RU" sz="4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Ұйықтататын дәрілер</a:t>
            </a:r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Седативтер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Транквилизаторлар</a:t>
            </a:r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Антипсихотиктер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Наркотикалық анальгетиктер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Ингаляциялық емес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дәрілер.</a:t>
            </a:r>
            <a:endParaRPr lang="ru-RU" sz="4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5340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9144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Кардиоваскулярлық жүйенің дәлелді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медицина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салалары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Төмендегі бұзылулардың өткір көріністері жиі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дамиды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жүрек ырғағының өзгеруі;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өкпе ісінуінің дамуы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тромбоэмболиялық асқынулар;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гипертониялық криздің дамуы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Arial" pitchFamily="34" charset="0"/>
              <a:buChar char="•"/>
            </a:pPr>
            <a:r>
              <a:rPr lang="kk-KZ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инсульттің дамуы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т.б.</a:t>
            </a:r>
            <a:endParaRPr lang="ru-RU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5340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Гемокоагуляция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Миокард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инфарктісі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науқастарға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4-6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сағаттан кейін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гепаринді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10 000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бірлікке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енгізгеннен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гемостаздың динамикасы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қалпына келеді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Антиаритмиялық препараттарды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этацин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этмосин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ритмилен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коринфарум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изоптин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қатар қолдану кезінде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қанның коагуляциясы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жоғарылауы мүмкін.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5340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Ритмдерді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енгізу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қатар аурудың нәтижесінде пайда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патологиялық, «дұрыс емес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ырғақтарды бұғаттайды, 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дәрілердің көмегімен қалыпты жағдайға жақын ырғақтар пайда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Көптеген созылмалы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аурулардың импульстік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терапиясы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аталатын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тәсіл негізделген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Бұл дәл есептелген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дозада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есірткіні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дұрыс 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метаболизм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процестеріне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еліктейтін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пациенттің өмір сүру сапасын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жоғарылататын ырғақпен қолдану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5340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Антигипертензивті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дәрілердің түрі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(АГП),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әсер ету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уақыты 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жиілігі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күнделікті қан қысымының қалыпты немесе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минималды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жоғарылауы кезінде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препарат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гипотензивті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әсер етпейтін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минималды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болатындай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етіп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таңдалады</a:t>
            </a: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5340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741646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FF0000"/>
                </a:solidFill>
              </a:rPr>
              <a:t>Дәлелді</a:t>
            </a:r>
            <a:r>
              <a:rPr lang="ru-RU" b="1" dirty="0">
                <a:solidFill>
                  <a:srgbClr val="FF0000"/>
                </a:solidFill>
              </a:rPr>
              <a:t> медицина </a:t>
            </a:r>
            <a:r>
              <a:rPr lang="ru-RU" b="1" dirty="0" err="1">
                <a:solidFill>
                  <a:srgbClr val="FF0000"/>
                </a:solidFill>
              </a:rPr>
              <a:t>туралы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ақпарат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көздері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just"/>
            <a:r>
              <a:rPr lang="ru-RU" sz="2000" dirty="0" err="1"/>
              <a:t>Дәлелді</a:t>
            </a:r>
            <a:r>
              <a:rPr lang="ru-RU" sz="2000" dirty="0"/>
              <a:t> </a:t>
            </a:r>
            <a:r>
              <a:rPr lang="ru-RU" sz="2000" dirty="0" err="1"/>
              <a:t>медицинаның</a:t>
            </a:r>
            <a:r>
              <a:rPr lang="ru-RU" sz="2000" dirty="0"/>
              <a:t> </a:t>
            </a:r>
            <a:r>
              <a:rPr lang="ru-RU" sz="2000" dirty="0" err="1"/>
              <a:t>көздеріне</a:t>
            </a:r>
            <a:r>
              <a:rPr lang="ru-RU" sz="2000" dirty="0"/>
              <a:t> </a:t>
            </a:r>
            <a:r>
              <a:rPr lang="ru-RU" sz="2000" dirty="0" err="1"/>
              <a:t>мыналар</a:t>
            </a:r>
            <a:r>
              <a:rPr lang="ru-RU" sz="2000" dirty="0"/>
              <a:t> </a:t>
            </a:r>
            <a:r>
              <a:rPr lang="ru-RU" sz="2000" dirty="0" err="1"/>
              <a:t>жатады</a:t>
            </a:r>
            <a:r>
              <a:rPr lang="ru-RU" sz="2000" dirty="0"/>
              <a:t>:</a:t>
            </a:r>
          </a:p>
          <a:p>
            <a:pPr algn="just"/>
            <a:r>
              <a:rPr lang="ru-RU" sz="2000" dirty="0"/>
              <a:t>– </a:t>
            </a:r>
            <a:r>
              <a:rPr lang="ru-RU" sz="2000" dirty="0" err="1">
                <a:solidFill>
                  <a:srgbClr val="FF0000"/>
                </a:solidFill>
              </a:rPr>
              <a:t>жеке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зерттеулердің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материалдары</a:t>
            </a:r>
            <a:r>
              <a:rPr lang="ru-RU" sz="2000" dirty="0">
                <a:solidFill>
                  <a:srgbClr val="FF0000"/>
                </a:solidFill>
              </a:rPr>
              <a:t>: </a:t>
            </a:r>
            <a:r>
              <a:rPr lang="ru-RU" sz="2000" dirty="0" err="1"/>
              <a:t>қызығушылық</a:t>
            </a:r>
            <a:r>
              <a:rPr lang="ru-RU" sz="2000" dirty="0"/>
              <a:t> </a:t>
            </a:r>
            <a:r>
              <a:rPr lang="ru-RU" sz="2000" dirty="0" err="1"/>
              <a:t>тудыратын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зерттелетін</a:t>
            </a:r>
            <a:r>
              <a:rPr lang="ru-RU" sz="2000" dirty="0"/>
              <a:t> </a:t>
            </a:r>
            <a:r>
              <a:rPr lang="ru-RU" sz="2000" dirty="0" err="1"/>
              <a:t>мәселеге</a:t>
            </a:r>
            <a:r>
              <a:rPr lang="ru-RU" sz="2000" dirty="0"/>
              <a:t> </a:t>
            </a:r>
            <a:r>
              <a:rPr lang="ru-RU" sz="2000" dirty="0" err="1"/>
              <a:t>жақын</a:t>
            </a:r>
            <a:r>
              <a:rPr lang="ru-RU" sz="2000" dirty="0"/>
              <a:t> </a:t>
            </a:r>
            <a:r>
              <a:rPr lang="ru-RU" sz="2000" dirty="0" err="1"/>
              <a:t>басылымдар</a:t>
            </a:r>
            <a:r>
              <a:rPr lang="ru-RU" sz="2000" dirty="0"/>
              <a:t>; </a:t>
            </a:r>
            <a:r>
              <a:rPr lang="ru-RU" sz="2000" dirty="0" err="1"/>
              <a:t>материалдар</a:t>
            </a:r>
            <a:r>
              <a:rPr lang="ru-RU" sz="2000" dirty="0"/>
              <a:t> </a:t>
            </a:r>
            <a:r>
              <a:rPr lang="ru-RU" sz="2000" dirty="0" err="1"/>
              <a:t>құрылымы</a:t>
            </a:r>
            <a:r>
              <a:rPr lang="ru-RU" sz="2000" dirty="0"/>
              <a:t> </a:t>
            </a:r>
            <a:r>
              <a:rPr lang="ru-RU" sz="2000" dirty="0" err="1"/>
              <a:t>ең</a:t>
            </a:r>
            <a:r>
              <a:rPr lang="ru-RU" sz="2000" dirty="0"/>
              <a:t> аз </a:t>
            </a:r>
            <a:r>
              <a:rPr lang="ru-RU" sz="2000" dirty="0" err="1"/>
              <a:t>ықтималдықты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ететін</a:t>
            </a:r>
            <a:r>
              <a:rPr lang="ru-RU" sz="2000" dirty="0"/>
              <a:t> </a:t>
            </a:r>
            <a:r>
              <a:rPr lang="ru-RU" sz="2000" dirty="0" err="1"/>
              <a:t>зерттеулерден</a:t>
            </a:r>
            <a:r>
              <a:rPr lang="ru-RU" sz="2000" dirty="0"/>
              <a:t> </a:t>
            </a:r>
            <a:r>
              <a:rPr lang="ru-RU" sz="2000" dirty="0" err="1"/>
              <a:t>ғана</a:t>
            </a:r>
            <a:r>
              <a:rPr lang="ru-RU" sz="2000" dirty="0"/>
              <a:t> </a:t>
            </a:r>
            <a:r>
              <a:rPr lang="ru-RU" sz="2000" dirty="0" err="1" smtClean="0"/>
              <a:t>таңдалады</a:t>
            </a:r>
            <a:r>
              <a:rPr lang="ru-RU" sz="2000" dirty="0" smtClean="0"/>
              <a:t> </a:t>
            </a:r>
            <a:r>
              <a:rPr lang="ru-RU" sz="2000" dirty="0" err="1" smtClean="0"/>
              <a:t>жүйелі</a:t>
            </a:r>
            <a:r>
              <a:rPr lang="ru-RU" sz="2000" dirty="0" smtClean="0"/>
              <a:t> </a:t>
            </a:r>
            <a:r>
              <a:rPr lang="ru-RU" sz="2000" dirty="0" err="1"/>
              <a:t>қателер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алынған</a:t>
            </a:r>
            <a:r>
              <a:rPr lang="ru-RU" sz="2000" dirty="0"/>
              <a:t> </a:t>
            </a:r>
            <a:r>
              <a:rPr lang="ru-RU" sz="2000" dirty="0" err="1"/>
              <a:t>мәліметтердің</a:t>
            </a:r>
            <a:r>
              <a:rPr lang="ru-RU" sz="2000" dirty="0"/>
              <a:t> </a:t>
            </a:r>
            <a:r>
              <a:rPr lang="ru-RU" sz="2000" dirty="0" err="1"/>
              <a:t>ең</a:t>
            </a:r>
            <a:r>
              <a:rPr lang="ru-RU" sz="2000" dirty="0"/>
              <a:t> </a:t>
            </a: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 smtClean="0"/>
              <a:t>сенімділігі</a:t>
            </a:r>
            <a:r>
              <a:rPr lang="ru-RU" sz="2000" dirty="0" smtClean="0"/>
              <a:t> </a:t>
            </a:r>
            <a:r>
              <a:rPr lang="ru-RU" sz="2000" dirty="0" err="1" smtClean="0"/>
              <a:t>нәтижелер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– </a:t>
            </a:r>
            <a:r>
              <a:rPr lang="ru-RU" sz="2000" dirty="0" err="1">
                <a:solidFill>
                  <a:srgbClr val="FF0000"/>
                </a:solidFill>
              </a:rPr>
              <a:t>жүйелі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шолулар</a:t>
            </a:r>
            <a:r>
              <a:rPr lang="ru-RU" sz="2000" dirty="0">
                <a:solidFill>
                  <a:srgbClr val="FF0000"/>
                </a:solidFill>
              </a:rPr>
              <a:t>: </a:t>
            </a:r>
            <a:r>
              <a:rPr lang="ru-RU" sz="2000" dirty="0" err="1"/>
              <a:t>қолжетімді</a:t>
            </a:r>
            <a:r>
              <a:rPr lang="ru-RU" sz="2000" dirty="0"/>
              <a:t> </a:t>
            </a:r>
            <a:r>
              <a:rPr lang="ru-RU" sz="2000" dirty="0" err="1"/>
              <a:t>зерттеу</a:t>
            </a:r>
            <a:r>
              <a:rPr lang="ru-RU" sz="2000" dirty="0"/>
              <a:t> </a:t>
            </a:r>
            <a:r>
              <a:rPr lang="ru-RU" sz="2000" dirty="0" err="1"/>
              <a:t>дәлелдемелерінің</a:t>
            </a:r>
            <a:r>
              <a:rPr lang="ru-RU" sz="2000" dirty="0"/>
              <a:t> </a:t>
            </a:r>
            <a:r>
              <a:rPr lang="ru-RU" sz="2000" dirty="0" err="1"/>
              <a:t>қысқаша</a:t>
            </a:r>
            <a:r>
              <a:rPr lang="ru-RU" sz="2000" dirty="0"/>
              <a:t> </a:t>
            </a:r>
            <a:r>
              <a:rPr lang="ru-RU" sz="2000" dirty="0" err="1"/>
              <a:t>мазмұнын</a:t>
            </a:r>
            <a:r>
              <a:rPr lang="ru-RU" sz="2000" dirty="0"/>
              <a:t> </a:t>
            </a:r>
            <a:r>
              <a:rPr lang="ru-RU" sz="2000" dirty="0" err="1"/>
              <a:t>білдіреді</a:t>
            </a:r>
            <a:r>
              <a:rPr lang="ru-RU" sz="2000" dirty="0"/>
              <a:t>; </a:t>
            </a:r>
            <a:r>
              <a:rPr lang="ru-RU" sz="2000" dirty="0" err="1"/>
              <a:t>азайтатын</a:t>
            </a:r>
            <a:r>
              <a:rPr lang="ru-RU" sz="2000" dirty="0"/>
              <a:t> </a:t>
            </a:r>
            <a:r>
              <a:rPr lang="ru-RU" sz="2000" dirty="0" err="1"/>
              <a:t>тәсілдерді</a:t>
            </a:r>
            <a:r>
              <a:rPr lang="ru-RU" sz="2000" dirty="0"/>
              <a:t> </a:t>
            </a:r>
            <a:r>
              <a:rPr lang="ru-RU" sz="2000" dirty="0" err="1"/>
              <a:t>қолданады</a:t>
            </a:r>
            <a:endParaRPr lang="ru-RU" sz="2000" dirty="0"/>
          </a:p>
          <a:p>
            <a:pPr algn="just"/>
            <a:r>
              <a:rPr lang="ru-RU" sz="2000" dirty="0" smtClean="0"/>
              <a:t>– </a:t>
            </a:r>
            <a:r>
              <a:rPr lang="ru-RU" sz="2000" dirty="0" err="1">
                <a:solidFill>
                  <a:srgbClr val="FF0000"/>
                </a:solidFill>
              </a:rPr>
              <a:t>қысқаша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шолулар</a:t>
            </a:r>
            <a:r>
              <a:rPr lang="ru-RU" sz="2000" dirty="0">
                <a:solidFill>
                  <a:srgbClr val="FF0000"/>
                </a:solidFill>
              </a:rPr>
              <a:t>:</a:t>
            </a:r>
            <a:r>
              <a:rPr lang="ru-RU" sz="2000" dirty="0"/>
              <a:t> </a:t>
            </a:r>
            <a:r>
              <a:rPr lang="ru-RU" sz="2000" dirty="0" err="1"/>
              <a:t>олар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әдіснамалық</a:t>
            </a:r>
            <a:r>
              <a:rPr lang="ru-RU" sz="2000" dirty="0"/>
              <a:t> </a:t>
            </a:r>
            <a:r>
              <a:rPr lang="ru-RU" sz="2000" dirty="0" err="1"/>
              <a:t>сипаттамаларға</a:t>
            </a:r>
            <a:r>
              <a:rPr lang="ru-RU" sz="2000" dirty="0"/>
              <a:t>, </a:t>
            </a:r>
            <a:r>
              <a:rPr lang="ru-RU" sz="2000" dirty="0" err="1"/>
              <a:t>сондай-ақ</a:t>
            </a:r>
            <a:r>
              <a:rPr lang="ru-RU" sz="2000" dirty="0"/>
              <a:t>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зерттеулер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жүйелік</a:t>
            </a:r>
            <a:r>
              <a:rPr lang="ru-RU" sz="2000" dirty="0"/>
              <a:t> </a:t>
            </a:r>
            <a:r>
              <a:rPr lang="ru-RU" sz="2000" dirty="0" err="1"/>
              <a:t>нәтижелерге</a:t>
            </a:r>
            <a:r>
              <a:rPr lang="ru-RU" sz="2000" dirty="0"/>
              <a:t> </a:t>
            </a:r>
            <a:r>
              <a:rPr lang="ru-RU" sz="2000" dirty="0" err="1"/>
              <a:t>негізделеді</a:t>
            </a:r>
            <a:endParaRPr lang="ru-RU" sz="2000" dirty="0"/>
          </a:p>
          <a:p>
            <a:pPr algn="just"/>
            <a:r>
              <a:rPr lang="ru-RU" sz="2000" dirty="0" err="1"/>
              <a:t>нақты</a:t>
            </a:r>
            <a:r>
              <a:rPr lang="ru-RU" sz="2000" dirty="0"/>
              <a:t> </a:t>
            </a:r>
            <a:r>
              <a:rPr lang="ru-RU" sz="2000" dirty="0" err="1"/>
              <a:t>науқас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емдеу</a:t>
            </a:r>
            <a:r>
              <a:rPr lang="ru-RU" sz="2000" dirty="0"/>
              <a:t> </a:t>
            </a:r>
            <a:r>
              <a:rPr lang="ru-RU" sz="2000" dirty="0" err="1"/>
              <a:t>тактикасын</a:t>
            </a:r>
            <a:r>
              <a:rPr lang="ru-RU" sz="2000" dirty="0"/>
              <a:t> </a:t>
            </a:r>
            <a:r>
              <a:rPr lang="ru-RU" sz="2000" dirty="0" err="1"/>
              <a:t>таңдау</a:t>
            </a:r>
            <a:r>
              <a:rPr lang="ru-RU" sz="2000" dirty="0"/>
              <a:t> </a:t>
            </a:r>
            <a:r>
              <a:rPr lang="ru-RU" sz="2000" dirty="0" err="1"/>
              <a:t>кезінде</a:t>
            </a:r>
            <a:r>
              <a:rPr lang="ru-RU" sz="2000" dirty="0"/>
              <a:t> осы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пайдалануға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беретін</a:t>
            </a:r>
            <a:r>
              <a:rPr lang="ru-RU" sz="2000" dirty="0"/>
              <a:t> </a:t>
            </a:r>
            <a:r>
              <a:rPr lang="ru-RU" sz="2000" dirty="0" err="1"/>
              <a:t>шолулар</a:t>
            </a:r>
            <a:r>
              <a:rPr lang="ru-RU" sz="2000" dirty="0"/>
              <a:t>;</a:t>
            </a:r>
          </a:p>
          <a:p>
            <a:pPr algn="just"/>
            <a:r>
              <a:rPr lang="ru-RU" sz="2000" dirty="0"/>
              <a:t>– </a:t>
            </a:r>
            <a:r>
              <a:rPr lang="ru-RU" sz="2000" dirty="0" err="1">
                <a:solidFill>
                  <a:srgbClr val="FF0000"/>
                </a:solidFill>
              </a:rPr>
              <a:t>жүйелі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ақпарат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көздері</a:t>
            </a:r>
            <a:r>
              <a:rPr lang="ru-RU" sz="2000" dirty="0">
                <a:solidFill>
                  <a:srgbClr val="FF0000"/>
                </a:solidFill>
              </a:rPr>
              <a:t>: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мәселе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бірнеше</a:t>
            </a:r>
            <a:r>
              <a:rPr lang="ru-RU" sz="2000" dirty="0"/>
              <a:t> </a:t>
            </a:r>
            <a:r>
              <a:rPr lang="ru-RU" sz="2000" dirty="0" err="1"/>
              <a:t>шолулар</a:t>
            </a:r>
            <a:r>
              <a:rPr lang="ru-RU" sz="2000" dirty="0"/>
              <a:t> </a:t>
            </a:r>
            <a:r>
              <a:rPr lang="ru-RU" sz="2000" dirty="0" err="1"/>
              <a:t>негізінде</a:t>
            </a:r>
            <a:r>
              <a:rPr lang="ru-RU" sz="2000" dirty="0"/>
              <a:t> </a:t>
            </a:r>
            <a:r>
              <a:rPr lang="ru-RU" sz="2000" dirty="0" err="1"/>
              <a:t>дайындалған</a:t>
            </a:r>
            <a:r>
              <a:rPr lang="ru-RU" sz="2000" dirty="0"/>
              <a:t> </a:t>
            </a:r>
            <a:r>
              <a:rPr lang="ru-RU" sz="2000" dirty="0" err="1"/>
              <a:t>мақалалар</a:t>
            </a:r>
            <a:r>
              <a:rPr lang="ru-RU" sz="2000" dirty="0"/>
              <a:t>; </a:t>
            </a:r>
            <a:r>
              <a:rPr lang="ru-RU" sz="2000" dirty="0" err="1" smtClean="0"/>
              <a:t>практикалық</a:t>
            </a:r>
            <a:r>
              <a:rPr lang="ru-RU" sz="2000" dirty="0" smtClean="0"/>
              <a:t> </a:t>
            </a:r>
            <a:r>
              <a:rPr lang="ru-RU" sz="2000" dirty="0" err="1" smtClean="0"/>
              <a:t>клиникалық</a:t>
            </a:r>
            <a:r>
              <a:rPr lang="ru-RU" sz="2000" dirty="0" smtClean="0"/>
              <a:t> </a:t>
            </a:r>
            <a:r>
              <a:rPr lang="ru-RU" sz="2000" dirty="0" err="1"/>
              <a:t>шешім</a:t>
            </a:r>
            <a:r>
              <a:rPr lang="ru-RU" sz="2000" dirty="0"/>
              <a:t> </a:t>
            </a:r>
            <a:r>
              <a:rPr lang="ru-RU" sz="2000" dirty="0" err="1"/>
              <a:t>алгоритмдерін</a:t>
            </a:r>
            <a:r>
              <a:rPr lang="ru-RU" sz="2000" dirty="0"/>
              <a:t> </a:t>
            </a:r>
            <a:r>
              <a:rPr lang="ru-RU" sz="2000" dirty="0" err="1"/>
              <a:t>ұсынатын</a:t>
            </a:r>
            <a:r>
              <a:rPr lang="ru-RU" sz="2000" dirty="0"/>
              <a:t> </a:t>
            </a:r>
            <a:r>
              <a:rPr lang="ru-RU" sz="2000" dirty="0" err="1"/>
              <a:t>нұсқаулар</a:t>
            </a:r>
            <a:r>
              <a:rPr lang="ru-RU" sz="2000" dirty="0"/>
              <a:t>; максимум </a:t>
            </a:r>
            <a:r>
              <a:rPr lang="ru-RU" sz="2000" dirty="0" err="1"/>
              <a:t>қамтитын</a:t>
            </a:r>
            <a:r>
              <a:rPr lang="ru-RU" sz="2000" dirty="0"/>
              <a:t> </a:t>
            </a:r>
            <a:r>
              <a:rPr lang="ru-RU" sz="2000" dirty="0" err="1"/>
              <a:t>дәлелді</a:t>
            </a:r>
            <a:r>
              <a:rPr lang="ru-RU" sz="2000" dirty="0"/>
              <a:t> медицина </a:t>
            </a:r>
            <a:r>
              <a:rPr lang="ru-RU" sz="2000" dirty="0" err="1"/>
              <a:t>анықтамалықтары</a:t>
            </a:r>
            <a:endParaRPr lang="ru-RU" sz="2000" dirty="0"/>
          </a:p>
          <a:p>
            <a:pPr algn="just"/>
            <a:r>
              <a:rPr lang="ru-RU" sz="2000" dirty="0" err="1"/>
              <a:t>нақты</a:t>
            </a:r>
            <a:r>
              <a:rPr lang="ru-RU" sz="2000" dirty="0"/>
              <a:t> </a:t>
            </a:r>
            <a:r>
              <a:rPr lang="ru-RU" sz="2000" dirty="0" err="1"/>
              <a:t>өткізу</a:t>
            </a:r>
            <a:r>
              <a:rPr lang="ru-RU" sz="2000" dirty="0"/>
              <a:t> </a:t>
            </a:r>
            <a:r>
              <a:rPr lang="ru-RU" sz="2000" dirty="0" err="1"/>
              <a:t>стратегиясын</a:t>
            </a:r>
            <a:r>
              <a:rPr lang="ru-RU" sz="2000" dirty="0"/>
              <a:t> </a:t>
            </a:r>
            <a:r>
              <a:rPr lang="ru-RU" sz="2000" dirty="0" err="1"/>
              <a:t>таңдау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қажетті</a:t>
            </a:r>
            <a:r>
              <a:rPr lang="ru-RU" sz="2000" dirty="0"/>
              <a:t> </a:t>
            </a:r>
            <a:r>
              <a:rPr lang="ru-RU" sz="2000" dirty="0" err="1" smtClean="0"/>
              <a:t>ақпарат</a:t>
            </a:r>
            <a:r>
              <a:rPr lang="ru-RU" sz="2000" dirty="0" smtClean="0"/>
              <a:t> пациент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95061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Үнемі</a:t>
            </a:r>
            <a:r>
              <a:rPr lang="ru-RU" dirty="0"/>
              <a:t> </a:t>
            </a:r>
            <a:r>
              <a:rPr lang="ru-RU" dirty="0" err="1"/>
              <a:t>жаңартылатын</a:t>
            </a:r>
            <a:r>
              <a:rPr lang="ru-RU" dirty="0"/>
              <a:t> </a:t>
            </a:r>
            <a:r>
              <a:rPr lang="ru-RU" dirty="0" err="1"/>
              <a:t>медициналық</a:t>
            </a:r>
            <a:r>
              <a:rPr lang="ru-RU" dirty="0"/>
              <a:t> </a:t>
            </a:r>
            <a:r>
              <a:rPr lang="ru-RU" dirty="0" err="1"/>
              <a:t>электронды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базасы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700808"/>
            <a:ext cx="8177806" cy="238915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982" y="4089959"/>
            <a:ext cx="8162336" cy="202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0056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90364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</a:t>
            </a:r>
            <a:r>
              <a:rPr lang="ru-RU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ызга</a:t>
            </a:r>
            <a:r>
              <a:rPr lang="ru-RU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рахмет</a:t>
            </a:r>
            <a:r>
              <a:rPr lang="ru-RU" sz="3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309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51344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err="1">
                <a:solidFill>
                  <a:srgbClr val="FF0000"/>
                </a:solidFill>
              </a:rPr>
              <a:t>Дәлелді</a:t>
            </a:r>
            <a:r>
              <a:rPr lang="ru-RU" sz="2800" b="1" dirty="0">
                <a:solidFill>
                  <a:srgbClr val="FF0000"/>
                </a:solidFill>
              </a:rPr>
              <a:t> медицина </a:t>
            </a:r>
            <a:r>
              <a:rPr lang="ru-RU" sz="2800" b="1" dirty="0">
                <a:solidFill>
                  <a:srgbClr val="7030A0"/>
                </a:solidFill>
              </a:rPr>
              <a:t>- </a:t>
            </a:r>
            <a:r>
              <a:rPr lang="ru-RU" sz="2800" b="1" dirty="0" err="1">
                <a:solidFill>
                  <a:srgbClr val="7030A0"/>
                </a:solidFill>
              </a:rPr>
              <a:t>ең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жақсы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нәтижелерді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пайдалану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нақты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науқас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үшін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емдеуді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таңдауға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арналған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клиникалық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сынақтар</a:t>
            </a:r>
            <a:r>
              <a:rPr lang="ru-RU" sz="2800" b="1" dirty="0" smtClean="0">
                <a:solidFill>
                  <a:srgbClr val="7030A0"/>
                </a:solidFill>
              </a:rPr>
              <a:t>, </a:t>
            </a:r>
            <a:r>
              <a:rPr lang="ru-RU" sz="2800" b="1" dirty="0" err="1" smtClean="0">
                <a:solidFill>
                  <a:srgbClr val="7030A0"/>
                </a:solidFill>
              </a:rPr>
              <a:t>бұл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ең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жақсы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ғылыми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дәлелдерді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клиникалық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тәжірибемен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біріктіру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және</a:t>
            </a:r>
            <a:r>
              <a:rPr lang="ru-RU" sz="2800" b="1" dirty="0" smtClean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пациенттердің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күтулері</a:t>
            </a:r>
            <a:r>
              <a:rPr lang="ru-RU" sz="2800" b="1" dirty="0">
                <a:solidFill>
                  <a:srgbClr val="7030A0"/>
                </a:solidFill>
              </a:rPr>
              <a:t>. </a:t>
            </a:r>
            <a:r>
              <a:rPr lang="ru-RU" sz="2800" b="1" dirty="0" err="1">
                <a:solidFill>
                  <a:srgbClr val="7030A0"/>
                </a:solidFill>
              </a:rPr>
              <a:t>Дәлелді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медицинаның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принциптері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ең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алдымен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клиникалық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тәжірибеде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қолданылады</a:t>
            </a:r>
            <a:r>
              <a:rPr lang="ru-RU" sz="2800" b="1" dirty="0">
                <a:solidFill>
                  <a:srgbClr val="7030A0"/>
                </a:solidFill>
              </a:rPr>
              <a:t>, </a:t>
            </a:r>
            <a:r>
              <a:rPr lang="ru-RU" sz="2800" b="1" dirty="0" err="1">
                <a:solidFill>
                  <a:srgbClr val="7030A0"/>
                </a:solidFill>
              </a:rPr>
              <a:t>бірақ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олар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кез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келгеніне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 smtClean="0">
                <a:solidFill>
                  <a:srgbClr val="7030A0"/>
                </a:solidFill>
              </a:rPr>
              <a:t>қолданылады</a:t>
            </a:r>
            <a:r>
              <a:rPr lang="ru-RU" sz="2800" b="1" dirty="0" smtClean="0">
                <a:solidFill>
                  <a:srgbClr val="7030A0"/>
                </a:solidFill>
              </a:rPr>
              <a:t> медицина </a:t>
            </a:r>
            <a:r>
              <a:rPr lang="ru-RU" sz="2800" b="1" dirty="0" err="1">
                <a:solidFill>
                  <a:srgbClr val="7030A0"/>
                </a:solidFill>
              </a:rPr>
              <a:t>ғылымының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салалары</a:t>
            </a:r>
            <a:r>
              <a:rPr lang="ru-RU" sz="2800" b="1" dirty="0">
                <a:solidFill>
                  <a:srgbClr val="7030A0"/>
                </a:solidFill>
              </a:rPr>
              <a:t>, </a:t>
            </a:r>
            <a:r>
              <a:rPr lang="ru-RU" sz="2800" b="1" dirty="0" err="1">
                <a:solidFill>
                  <a:srgbClr val="7030A0"/>
                </a:solidFill>
              </a:rPr>
              <a:t>соның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ішінде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профилактикалық</a:t>
            </a:r>
            <a:r>
              <a:rPr lang="ru-RU" sz="2800" b="1" dirty="0">
                <a:solidFill>
                  <a:srgbClr val="7030A0"/>
                </a:solidFill>
              </a:rPr>
              <a:t> медицина, </a:t>
            </a:r>
            <a:r>
              <a:rPr lang="ru-RU" sz="2800" b="1" dirty="0" err="1">
                <a:solidFill>
                  <a:srgbClr val="7030A0"/>
                </a:solidFill>
              </a:rPr>
              <a:t>қоғамдық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денсаулық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сақтау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және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денсаулық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сақтауды</a:t>
            </a:r>
            <a:r>
              <a:rPr lang="ru-RU" sz="2800" b="1" dirty="0">
                <a:solidFill>
                  <a:srgbClr val="7030A0"/>
                </a:solidFill>
              </a:rPr>
              <a:t> </a:t>
            </a:r>
            <a:r>
              <a:rPr lang="ru-RU" sz="2800" b="1" dirty="0" err="1">
                <a:solidFill>
                  <a:srgbClr val="7030A0"/>
                </a:solidFill>
              </a:rPr>
              <a:t>ұйымдастыру</a:t>
            </a:r>
            <a:r>
              <a:rPr lang="ru-RU" sz="2800" b="1" dirty="0">
                <a:solidFill>
                  <a:srgbClr val="7030A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41299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0800000" flipV="1">
            <a:off x="251520" y="-1833104"/>
            <a:ext cx="8352928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Дәлелді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медицинаның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қолжетімділігін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қымбат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емдеу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дәрі-дәрмектердің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болуына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шығындарының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өсуіне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қаражаттың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жетіспеушілігі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төзімділігі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препараттарды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</a:t>
            </a:r>
            <a:r>
              <a:rPr lang="kk-KZ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ілігі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Генериктердің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фармацевтикалық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компаниялардың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лоббисі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қиындатады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препараттың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ұзақтығы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тиімділігінің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кепілі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ұстаған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5983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741646"/>
            <a:ext cx="90364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D. Sackett et al (2000) </a:t>
            </a:r>
            <a:r>
              <a:rPr lang="ru-RU" dirty="0" err="1"/>
              <a:t>дәлелді</a:t>
            </a:r>
            <a:r>
              <a:rPr lang="ru-RU" dirty="0"/>
              <a:t> </a:t>
            </a:r>
            <a:r>
              <a:rPr lang="ru-RU" dirty="0" err="1"/>
              <a:t>медицинаны</a:t>
            </a:r>
            <a:r>
              <a:rPr lang="ru-RU" dirty="0"/>
              <a:t> </a:t>
            </a:r>
            <a:r>
              <a:rPr lang="ru-RU" dirty="0" err="1"/>
              <a:t>кеңінен</a:t>
            </a:r>
            <a:r>
              <a:rPr lang="ru-RU" dirty="0"/>
              <a:t> </a:t>
            </a:r>
            <a:r>
              <a:rPr lang="ru-RU" dirty="0" err="1"/>
              <a:t>қолданудың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себептерін</a:t>
            </a:r>
            <a:r>
              <a:rPr lang="ru-RU" dirty="0"/>
              <a:t> </a:t>
            </a:r>
            <a:r>
              <a:rPr lang="ru-RU" dirty="0" err="1"/>
              <a:t>төмендегідей</a:t>
            </a:r>
            <a:r>
              <a:rPr lang="ru-RU" dirty="0"/>
              <a:t> </a:t>
            </a:r>
            <a:r>
              <a:rPr lang="ru-RU" dirty="0" err="1"/>
              <a:t>сипаттайды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1</a:t>
            </a:r>
            <a:r>
              <a:rPr lang="ru-RU" b="1" dirty="0"/>
              <a:t>. Диагностика, терапия, </a:t>
            </a:r>
            <a:r>
              <a:rPr lang="ru-RU" b="1" dirty="0" err="1"/>
              <a:t>алдын</a:t>
            </a:r>
            <a:r>
              <a:rPr lang="ru-RU" b="1" dirty="0"/>
              <a:t> </a:t>
            </a:r>
            <a:r>
              <a:rPr lang="ru-RU" b="1" dirty="0" err="1"/>
              <a:t>алу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болжамды</a:t>
            </a:r>
            <a:r>
              <a:rPr lang="ru-RU" b="1" dirty="0"/>
              <a:t> </a:t>
            </a:r>
            <a:r>
              <a:rPr lang="ru-RU" b="1" dirty="0" err="1"/>
              <a:t>бағалау</a:t>
            </a:r>
            <a:r>
              <a:rPr lang="ru-RU" b="1" dirty="0"/>
              <a:t> </a:t>
            </a:r>
            <a:r>
              <a:rPr lang="ru-RU" b="1" dirty="0" err="1"/>
              <a:t>әдістері</a:t>
            </a:r>
            <a:r>
              <a:rPr lang="ru-RU" b="1" dirty="0"/>
              <a:t> </a:t>
            </a:r>
            <a:r>
              <a:rPr lang="ru-RU" b="1" dirty="0" err="1"/>
              <a:t>туралы</a:t>
            </a:r>
            <a:r>
              <a:rPr lang="ru-RU" b="1" dirty="0"/>
              <a:t> </a:t>
            </a:r>
            <a:r>
              <a:rPr lang="ru-RU" b="1" dirty="0" err="1"/>
              <a:t>сенімді</a:t>
            </a:r>
            <a:r>
              <a:rPr lang="ru-RU" b="1" dirty="0"/>
              <a:t> </a:t>
            </a:r>
            <a:r>
              <a:rPr lang="ru-RU" b="1" dirty="0" err="1"/>
              <a:t>ақпаратқа</a:t>
            </a:r>
            <a:r>
              <a:rPr lang="ru-RU" b="1" dirty="0"/>
              <a:t> </a:t>
            </a:r>
            <a:r>
              <a:rPr lang="ru-RU" b="1" dirty="0" err="1"/>
              <a:t>күнделікті</a:t>
            </a:r>
            <a:r>
              <a:rPr lang="ru-RU" b="1" dirty="0"/>
              <a:t> </a:t>
            </a:r>
            <a:r>
              <a:rPr lang="ru-RU" b="1" dirty="0" err="1"/>
              <a:t>қажеттілік</a:t>
            </a:r>
            <a:r>
              <a:rPr lang="ru-RU" b="1" dirty="0"/>
              <a:t>.</a:t>
            </a:r>
          </a:p>
          <a:p>
            <a:pPr algn="just"/>
            <a:r>
              <a:rPr lang="ru-RU" b="1" dirty="0"/>
              <a:t>2. </a:t>
            </a:r>
            <a:r>
              <a:rPr lang="ru-RU" b="1" dirty="0" err="1"/>
              <a:t>Мұндай</a:t>
            </a:r>
            <a:r>
              <a:rPr lang="ru-RU" b="1" dirty="0"/>
              <a:t> </a:t>
            </a:r>
            <a:r>
              <a:rPr lang="ru-RU" b="1" dirty="0" err="1"/>
              <a:t>ақпараттың</a:t>
            </a:r>
            <a:r>
              <a:rPr lang="ru-RU" b="1" dirty="0"/>
              <a:t> </a:t>
            </a:r>
            <a:r>
              <a:rPr lang="ru-RU" b="1" dirty="0" err="1"/>
              <a:t>дәстүрлі</a:t>
            </a:r>
            <a:r>
              <a:rPr lang="ru-RU" b="1" dirty="0"/>
              <a:t> </a:t>
            </a:r>
            <a:r>
              <a:rPr lang="ru-RU" b="1" dirty="0" err="1"/>
              <a:t>көздерінің</a:t>
            </a:r>
            <a:r>
              <a:rPr lang="ru-RU" b="1" dirty="0"/>
              <a:t> </a:t>
            </a:r>
            <a:r>
              <a:rPr lang="ru-RU" b="1" dirty="0" err="1"/>
              <a:t>жеткіліксіздігі</a:t>
            </a:r>
            <a:r>
              <a:rPr lang="ru-RU" b="1" dirty="0"/>
              <a:t>, </a:t>
            </a:r>
            <a:r>
              <a:rPr lang="ru-RU" b="1" dirty="0" err="1"/>
              <a:t>себебі</a:t>
            </a:r>
            <a:endParaRPr lang="ru-RU" b="1" dirty="0"/>
          </a:p>
          <a:p>
            <a:pPr algn="just"/>
            <a:r>
              <a:rPr lang="ru-RU" b="1" dirty="0" err="1"/>
              <a:t>олар</a:t>
            </a:r>
            <a:r>
              <a:rPr lang="ru-RU" b="1" dirty="0"/>
              <a:t> </a:t>
            </a:r>
            <a:r>
              <a:rPr lang="ru-RU" b="1" dirty="0" err="1"/>
              <a:t>пайда</a:t>
            </a:r>
            <a:r>
              <a:rPr lang="ru-RU" b="1" dirty="0"/>
              <a:t> </a:t>
            </a:r>
            <a:r>
              <a:rPr lang="ru-RU" b="1" dirty="0" err="1"/>
              <a:t>болған</a:t>
            </a:r>
            <a:r>
              <a:rPr lang="ru-RU" b="1" dirty="0"/>
              <a:t> </a:t>
            </a:r>
            <a:r>
              <a:rPr lang="ru-RU" b="1" dirty="0" err="1"/>
              <a:t>уақыт</a:t>
            </a:r>
            <a:r>
              <a:rPr lang="ru-RU" b="1" dirty="0"/>
              <a:t> </a:t>
            </a:r>
            <a:r>
              <a:rPr lang="ru-RU" b="1" dirty="0" err="1"/>
              <a:t>бойынша</a:t>
            </a:r>
            <a:r>
              <a:rPr lang="ru-RU" b="1" dirty="0"/>
              <a:t> </a:t>
            </a:r>
            <a:r>
              <a:rPr lang="ru-RU" b="1" dirty="0" err="1"/>
              <a:t>ескірген</a:t>
            </a:r>
            <a:r>
              <a:rPr lang="ru-RU" b="1" dirty="0"/>
              <a:t> (</a:t>
            </a:r>
            <a:r>
              <a:rPr lang="ru-RU" b="1" dirty="0" err="1"/>
              <a:t>оқулықтар</a:t>
            </a:r>
            <a:r>
              <a:rPr lang="ru-RU" b="1" dirty="0"/>
              <a:t>), </a:t>
            </a:r>
            <a:r>
              <a:rPr lang="ru-RU" b="1" dirty="0" err="1"/>
              <a:t>көбінесе</a:t>
            </a:r>
            <a:r>
              <a:rPr lang="ru-RU" b="1" dirty="0"/>
              <a:t> </a:t>
            </a:r>
            <a:r>
              <a:rPr lang="ru-RU" b="1" dirty="0" err="1"/>
              <a:t>дұрыс</a:t>
            </a:r>
            <a:r>
              <a:rPr lang="ru-RU" b="1" dirty="0"/>
              <a:t> </a:t>
            </a:r>
            <a:r>
              <a:rPr lang="ru-RU" b="1" dirty="0" err="1"/>
              <a:t>емес</a:t>
            </a:r>
            <a:r>
              <a:rPr lang="ru-RU" b="1" dirty="0"/>
              <a:t>, </a:t>
            </a:r>
            <a:r>
              <a:rPr lang="ru-RU" b="1" dirty="0" err="1"/>
              <a:t>өйткені</a:t>
            </a:r>
            <a:r>
              <a:rPr lang="ru-RU" b="1" dirty="0"/>
              <a:t> </a:t>
            </a:r>
            <a:r>
              <a:rPr lang="ru-RU" b="1" dirty="0" err="1"/>
              <a:t>олар</a:t>
            </a:r>
            <a:r>
              <a:rPr lang="ru-RU" b="1" dirty="0"/>
              <a:t> </a:t>
            </a:r>
            <a:r>
              <a:rPr lang="ru-RU" b="1" dirty="0" err="1"/>
              <a:t>сараптамалық</a:t>
            </a:r>
            <a:r>
              <a:rPr lang="ru-RU" b="1" dirty="0"/>
              <a:t> </a:t>
            </a:r>
            <a:r>
              <a:rPr lang="ru-RU" b="1" dirty="0" err="1"/>
              <a:t>қорытындыға</a:t>
            </a:r>
            <a:r>
              <a:rPr lang="ru-RU" b="1" dirty="0"/>
              <a:t> </a:t>
            </a:r>
            <a:r>
              <a:rPr lang="ru-RU" b="1" dirty="0" err="1"/>
              <a:t>негізделген</a:t>
            </a:r>
            <a:r>
              <a:rPr lang="ru-RU" b="1" dirty="0"/>
              <a:t>, </a:t>
            </a:r>
            <a:r>
              <a:rPr lang="ru-RU" b="1" dirty="0" err="1"/>
              <a:t>тиімді</a:t>
            </a:r>
            <a:r>
              <a:rPr lang="ru-RU" b="1" dirty="0"/>
              <a:t> </a:t>
            </a:r>
            <a:r>
              <a:rPr lang="ru-RU" b="1" dirty="0" err="1"/>
              <a:t>емес</a:t>
            </a:r>
            <a:r>
              <a:rPr lang="ru-RU" b="1" dirty="0"/>
              <a:t> (</a:t>
            </a:r>
            <a:r>
              <a:rPr lang="ru-RU" b="1" dirty="0" err="1"/>
              <a:t>дидактикалық</a:t>
            </a:r>
            <a:r>
              <a:rPr lang="ru-RU" b="1" dirty="0"/>
              <a:t> </a:t>
            </a:r>
            <a:r>
              <a:rPr lang="ru-RU" b="1" dirty="0" err="1"/>
              <a:t>үздіксіз</a:t>
            </a:r>
            <a:r>
              <a:rPr lang="ru-RU" b="1" dirty="0"/>
              <a:t> </a:t>
            </a:r>
            <a:r>
              <a:rPr lang="ru-RU" b="1" dirty="0" err="1"/>
              <a:t>медициналық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беру), </a:t>
            </a:r>
            <a:r>
              <a:rPr lang="ru-RU" b="1" dirty="0" err="1"/>
              <a:t>тым</a:t>
            </a:r>
            <a:r>
              <a:rPr lang="ru-RU" b="1" dirty="0"/>
              <a:t> </a:t>
            </a:r>
            <a:r>
              <a:rPr lang="ru-RU" b="1" dirty="0" err="1"/>
              <a:t>үлкен</a:t>
            </a:r>
            <a:endParaRPr lang="ru-RU" b="1" dirty="0"/>
          </a:p>
          <a:p>
            <a:pPr algn="just"/>
            <a:r>
              <a:rPr lang="ru-RU" b="1" dirty="0" err="1"/>
              <a:t>клиникалық</a:t>
            </a:r>
            <a:r>
              <a:rPr lang="ru-RU" b="1" dirty="0"/>
              <a:t> </a:t>
            </a:r>
            <a:r>
              <a:rPr lang="ru-RU" b="1" dirty="0" err="1"/>
              <a:t>тәжірибеде</a:t>
            </a:r>
            <a:r>
              <a:rPr lang="ru-RU" b="1" dirty="0"/>
              <a:t> (</a:t>
            </a:r>
            <a:r>
              <a:rPr lang="ru-RU" b="1" dirty="0" err="1"/>
              <a:t>медициналық</a:t>
            </a:r>
            <a:r>
              <a:rPr lang="ru-RU" b="1" dirty="0"/>
              <a:t> </a:t>
            </a:r>
            <a:r>
              <a:rPr lang="ru-RU" b="1" dirty="0" err="1"/>
              <a:t>журналдар</a:t>
            </a:r>
            <a:r>
              <a:rPr lang="ru-RU" b="1" dirty="0"/>
              <a:t>) </a:t>
            </a:r>
            <a:r>
              <a:rPr lang="ru-RU" b="1" dirty="0" err="1"/>
              <a:t>пайдалану</a:t>
            </a:r>
            <a:r>
              <a:rPr lang="ru-RU" b="1" dirty="0"/>
              <a:t> </a:t>
            </a:r>
            <a:r>
              <a:rPr lang="ru-RU" b="1" dirty="0" err="1"/>
              <a:t>үшін</a:t>
            </a:r>
            <a:r>
              <a:rPr lang="ru-RU" b="1" dirty="0"/>
              <a:t> </a:t>
            </a:r>
            <a:r>
              <a:rPr lang="ru-RU" b="1" dirty="0" err="1"/>
              <a:t>олардың</a:t>
            </a:r>
            <a:r>
              <a:rPr lang="ru-RU" b="1" dirty="0"/>
              <a:t> </a:t>
            </a:r>
            <a:r>
              <a:rPr lang="ru-RU" b="1" dirty="0" err="1"/>
              <a:t>сенімділігінің</a:t>
            </a:r>
            <a:r>
              <a:rPr lang="ru-RU" b="1" dirty="0"/>
              <a:t> </a:t>
            </a:r>
            <a:r>
              <a:rPr lang="ru-RU" b="1" dirty="0" err="1"/>
              <a:t>көлемі</a:t>
            </a:r>
            <a:r>
              <a:rPr lang="ru-RU" b="1" dirty="0"/>
              <a:t> мен </a:t>
            </a:r>
            <a:r>
              <a:rPr lang="ru-RU" b="1" dirty="0" err="1"/>
              <a:t>айнымалысы</a:t>
            </a:r>
            <a:r>
              <a:rPr lang="ru-RU" b="1" dirty="0"/>
              <a:t>.</a:t>
            </a:r>
          </a:p>
          <a:p>
            <a:pPr algn="just"/>
            <a:r>
              <a:rPr lang="ru-RU" b="1" dirty="0"/>
              <a:t>3. </a:t>
            </a:r>
            <a:r>
              <a:rPr lang="ru-RU" b="1" dirty="0" err="1"/>
              <a:t>Диагностикалық</a:t>
            </a:r>
            <a:r>
              <a:rPr lang="ru-RU" b="1" dirty="0"/>
              <a:t> </a:t>
            </a:r>
            <a:r>
              <a:rPr lang="ru-RU" b="1" dirty="0" err="1"/>
              <a:t>мүмкіндіктер</a:t>
            </a:r>
            <a:r>
              <a:rPr lang="ru-RU" b="1" dirty="0"/>
              <a:t> мен </a:t>
            </a:r>
            <a:r>
              <a:rPr lang="ru-RU" b="1" dirty="0" err="1"/>
              <a:t>клиникалық</a:t>
            </a:r>
            <a:r>
              <a:rPr lang="ru-RU" b="1" dirty="0"/>
              <a:t> </a:t>
            </a:r>
            <a:r>
              <a:rPr lang="ru-RU" b="1" dirty="0" err="1" smtClean="0"/>
              <a:t>сәйкессіздік</a:t>
            </a:r>
            <a:r>
              <a:rPr lang="ru-RU" b="1" dirty="0" smtClean="0"/>
              <a:t> </a:t>
            </a:r>
            <a:r>
              <a:rPr lang="ru-RU" b="1" dirty="0" err="1" smtClean="0"/>
              <a:t>ойлау</a:t>
            </a:r>
            <a:r>
              <a:rPr lang="ru-RU" b="1" dirty="0"/>
              <a:t>.</a:t>
            </a:r>
          </a:p>
          <a:p>
            <a:pPr algn="just"/>
            <a:r>
              <a:rPr lang="ru-RU" b="1" dirty="0"/>
              <a:t>4. </a:t>
            </a:r>
            <a:r>
              <a:rPr lang="ru-RU" b="1" dirty="0" err="1"/>
              <a:t>Науқасқа</a:t>
            </a:r>
            <a:r>
              <a:rPr lang="ru-RU" b="1" dirty="0"/>
              <a:t> </a:t>
            </a:r>
            <a:r>
              <a:rPr lang="ru-RU" b="1" dirty="0" err="1"/>
              <a:t>бірнеше</a:t>
            </a:r>
            <a:r>
              <a:rPr lang="ru-RU" b="1" dirty="0"/>
              <a:t> </a:t>
            </a:r>
            <a:r>
              <a:rPr lang="ru-RU" b="1" dirty="0" err="1"/>
              <a:t>секундтан</a:t>
            </a:r>
            <a:r>
              <a:rPr lang="ru-RU" b="1" dirty="0"/>
              <a:t> </a:t>
            </a:r>
            <a:r>
              <a:rPr lang="ru-RU" b="1" dirty="0" err="1"/>
              <a:t>артық</a:t>
            </a:r>
            <a:r>
              <a:rPr lang="ru-RU" b="1" dirty="0"/>
              <a:t> </a:t>
            </a:r>
            <a:r>
              <a:rPr lang="ru-RU" b="1" dirty="0" err="1"/>
              <a:t>мүмкіндік</a:t>
            </a:r>
            <a:r>
              <a:rPr lang="ru-RU" b="1" dirty="0"/>
              <a:t> </a:t>
            </a:r>
            <a:r>
              <a:rPr lang="ru-RU" b="1" dirty="0" err="1"/>
              <a:t>бере</a:t>
            </a:r>
            <a:r>
              <a:rPr lang="ru-RU" b="1" dirty="0"/>
              <a:t> </a:t>
            </a:r>
            <a:r>
              <a:rPr lang="ru-RU" b="1" dirty="0" err="1" smtClean="0"/>
              <a:t>алмауымыз</a:t>
            </a:r>
            <a:r>
              <a:rPr lang="ru-RU" b="1" dirty="0" smtClean="0"/>
              <a:t> </a:t>
            </a:r>
            <a:r>
              <a:rPr lang="ru-RU" b="1" dirty="0" err="1" smtClean="0"/>
              <a:t>қажетті</a:t>
            </a:r>
            <a:r>
              <a:rPr lang="ru-RU" b="1" dirty="0" smtClean="0"/>
              <a:t> </a:t>
            </a:r>
            <a:r>
              <a:rPr lang="ru-RU" b="1" dirty="0" err="1"/>
              <a:t>дәлелдемелерді</a:t>
            </a:r>
            <a:r>
              <a:rPr lang="ru-RU" b="1" dirty="0"/>
              <a:t> табу </a:t>
            </a:r>
            <a:r>
              <a:rPr lang="ru-RU" b="1" dirty="0" err="1"/>
              <a:t>немесе</a:t>
            </a:r>
            <a:r>
              <a:rPr lang="ru-RU" b="1" dirty="0"/>
              <a:t> 0,5 </a:t>
            </a:r>
            <a:r>
              <a:rPr lang="ru-RU" b="1" dirty="0" err="1"/>
              <a:t>сағаттан</a:t>
            </a:r>
            <a:r>
              <a:rPr lang="ru-RU" b="1" dirty="0"/>
              <a:t> </a:t>
            </a:r>
            <a:r>
              <a:rPr lang="ru-RU" b="1" dirty="0" err="1"/>
              <a:t>астам</a:t>
            </a:r>
            <a:r>
              <a:rPr lang="ru-RU" b="1" dirty="0"/>
              <a:t> </a:t>
            </a:r>
            <a:r>
              <a:rPr lang="ru-RU" b="1" dirty="0" err="1"/>
              <a:t>уақыт</a:t>
            </a:r>
            <a:r>
              <a:rPr lang="ru-RU" b="1" dirty="0"/>
              <a:t> </a:t>
            </a:r>
            <a:r>
              <a:rPr lang="ru-RU" b="1" dirty="0" err="1" smtClean="0"/>
              <a:t>бөлу</a:t>
            </a:r>
            <a:r>
              <a:rPr lang="ru-RU" b="1" dirty="0" smtClean="0"/>
              <a:t> </a:t>
            </a:r>
            <a:r>
              <a:rPr lang="ru-RU" b="1" dirty="0" err="1" smtClean="0"/>
              <a:t>оқу</a:t>
            </a:r>
            <a:r>
              <a:rPr lang="ru-RU" b="1" dirty="0" smtClean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оқу</a:t>
            </a:r>
            <a:r>
              <a:rPr lang="ru-RU" b="1" dirty="0"/>
              <a:t> </a:t>
            </a:r>
            <a:r>
              <a:rPr lang="ru-RU" b="1" dirty="0" err="1"/>
              <a:t>үшін</a:t>
            </a:r>
            <a:r>
              <a:rPr lang="ru-RU" b="1" dirty="0"/>
              <a:t> </a:t>
            </a:r>
            <a:r>
              <a:rPr lang="ru-RU" b="1" dirty="0" err="1"/>
              <a:t>аптасына</a:t>
            </a:r>
            <a:r>
              <a:rPr lang="ru-RU" b="1" dirty="0"/>
              <a:t>.</a:t>
            </a:r>
          </a:p>
          <a:p>
            <a:pPr algn="just"/>
            <a:r>
              <a:rPr lang="ru-RU" b="1" dirty="0" err="1"/>
              <a:t>Сондай-ақ</a:t>
            </a:r>
            <a:r>
              <a:rPr lang="ru-RU" b="1" dirty="0"/>
              <a:t> </a:t>
            </a:r>
            <a:r>
              <a:rPr lang="ru-RU" b="1" dirty="0" err="1"/>
              <a:t>оның</a:t>
            </a:r>
            <a:r>
              <a:rPr lang="ru-RU" b="1" dirty="0"/>
              <a:t> </a:t>
            </a:r>
            <a:r>
              <a:rPr lang="ru-RU" b="1" dirty="0" err="1"/>
              <a:t>шектеулері</a:t>
            </a:r>
            <a:r>
              <a:rPr lang="ru-RU" b="1" dirty="0"/>
              <a:t>:</a:t>
            </a:r>
          </a:p>
          <a:p>
            <a:pPr algn="just"/>
            <a:r>
              <a:rPr lang="ru-RU" b="1" dirty="0"/>
              <a:t>– </a:t>
            </a:r>
            <a:r>
              <a:rPr lang="ru-RU" b="1" dirty="0" err="1"/>
              <a:t>дәлелдемелерді</a:t>
            </a:r>
            <a:r>
              <a:rPr lang="ru-RU" b="1" dirty="0"/>
              <a:t> </a:t>
            </a:r>
            <a:r>
              <a:rPr lang="ru-RU" b="1" dirty="0" err="1"/>
              <a:t>іздеу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сыни</a:t>
            </a:r>
            <a:r>
              <a:rPr lang="ru-RU" b="1" dirty="0"/>
              <a:t> </a:t>
            </a:r>
            <a:r>
              <a:rPr lang="ru-RU" b="1" dirty="0" err="1"/>
              <a:t>тұрғыдан</a:t>
            </a:r>
            <a:r>
              <a:rPr lang="ru-RU" b="1" dirty="0"/>
              <a:t> </a:t>
            </a:r>
            <a:r>
              <a:rPr lang="ru-RU" b="1" dirty="0" err="1"/>
              <a:t>бағалауда</a:t>
            </a:r>
            <a:r>
              <a:rPr lang="ru-RU" b="1" dirty="0"/>
              <a:t> </a:t>
            </a:r>
            <a:r>
              <a:rPr lang="ru-RU" b="1" dirty="0" err="1"/>
              <a:t>жаңа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мен </a:t>
            </a:r>
            <a:r>
              <a:rPr lang="ru-RU" b="1" dirty="0" err="1"/>
              <a:t>дағдыларды</a:t>
            </a:r>
            <a:r>
              <a:rPr lang="ru-RU" b="1" dirty="0"/>
              <a:t> </a:t>
            </a:r>
            <a:r>
              <a:rPr lang="ru-RU" b="1" dirty="0" err="1"/>
              <a:t>меңгеру</a:t>
            </a:r>
            <a:r>
              <a:rPr lang="ru-RU" b="1" dirty="0"/>
              <a:t> </a:t>
            </a:r>
            <a:r>
              <a:rPr lang="ru-RU" b="1" dirty="0" err="1"/>
              <a:t>қажеттілігі</a:t>
            </a:r>
            <a:r>
              <a:rPr lang="ru-RU" b="1" dirty="0"/>
              <a:t>;</a:t>
            </a:r>
          </a:p>
          <a:p>
            <a:pPr algn="just"/>
            <a:r>
              <a:rPr lang="ru-RU" b="1" dirty="0"/>
              <a:t>– </a:t>
            </a:r>
            <a:r>
              <a:rPr lang="ru-RU" b="1" dirty="0" err="1"/>
              <a:t>Клиникалық</a:t>
            </a:r>
            <a:r>
              <a:rPr lang="ru-RU" b="1" dirty="0"/>
              <a:t> </a:t>
            </a:r>
            <a:r>
              <a:rPr lang="ru-RU" b="1" dirty="0" err="1"/>
              <a:t>жағдайларда</a:t>
            </a:r>
            <a:r>
              <a:rPr lang="ru-RU" b="1" dirty="0"/>
              <a:t> бос </a:t>
            </a:r>
            <a:r>
              <a:rPr lang="ru-RU" b="1" dirty="0" err="1"/>
              <a:t>емес</a:t>
            </a:r>
            <a:r>
              <a:rPr lang="ru-RU" b="1" dirty="0"/>
              <a:t> </a:t>
            </a:r>
            <a:r>
              <a:rPr lang="ru-RU" b="1" dirty="0" err="1"/>
              <a:t>дәрігерлердің</a:t>
            </a:r>
            <a:r>
              <a:rPr lang="ru-RU" b="1" dirty="0"/>
              <a:t> </a:t>
            </a:r>
            <a:r>
              <a:rPr lang="ru-RU" b="1" dirty="0" err="1"/>
              <a:t>уақыты</a:t>
            </a:r>
            <a:r>
              <a:rPr lang="ru-RU" b="1" dirty="0"/>
              <a:t> </a:t>
            </a:r>
            <a:r>
              <a:rPr lang="ru-RU" b="1" dirty="0" err="1" smtClean="0"/>
              <a:t>шектеулі</a:t>
            </a:r>
            <a:r>
              <a:rPr lang="ru-RU" b="1" dirty="0" smtClean="0"/>
              <a:t> осы </a:t>
            </a:r>
            <a:r>
              <a:rPr lang="ru-RU" b="1" dirty="0" err="1"/>
              <a:t>білімді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қол</a:t>
            </a:r>
            <a:r>
              <a:rPr lang="ru-RU" b="1" dirty="0"/>
              <a:t> </a:t>
            </a:r>
            <a:r>
              <a:rPr lang="ru-RU" b="1" dirty="0" err="1"/>
              <a:t>жеткізу</a:t>
            </a:r>
            <a:r>
              <a:rPr lang="ru-RU" b="1" dirty="0"/>
              <a:t> </a:t>
            </a:r>
            <a:r>
              <a:rPr lang="ru-RU" b="1" dirty="0" err="1"/>
              <a:t>үшін</a:t>
            </a:r>
            <a:r>
              <a:rPr lang="ru-RU" b="1" dirty="0"/>
              <a:t> </a:t>
            </a:r>
            <a:r>
              <a:rPr lang="ru-RU" b="1" dirty="0" err="1"/>
              <a:t>қажетті</a:t>
            </a:r>
            <a:r>
              <a:rPr lang="ru-RU" b="1" dirty="0"/>
              <a:t> </a:t>
            </a:r>
            <a:r>
              <a:rPr lang="ru-RU" b="1" dirty="0" err="1"/>
              <a:t>ресурстарды</a:t>
            </a:r>
            <a:r>
              <a:rPr lang="ru-RU" b="1" dirty="0"/>
              <a:t> </a:t>
            </a:r>
            <a:r>
              <a:rPr lang="ru-RU" b="1" dirty="0" err="1" smtClean="0"/>
              <a:t>қолдану</a:t>
            </a:r>
            <a:r>
              <a:rPr lang="ru-RU" b="1" dirty="0" smtClean="0"/>
              <a:t> </a:t>
            </a:r>
            <a:r>
              <a:rPr lang="ru-RU" b="1" dirty="0" err="1" smtClean="0"/>
              <a:t>дәлелдеме</a:t>
            </a:r>
            <a:r>
              <a:rPr lang="ru-RU" b="1" dirty="0"/>
              <a:t>;</a:t>
            </a:r>
          </a:p>
          <a:p>
            <a:pPr algn="just"/>
            <a:r>
              <a:rPr lang="ru-RU" b="1" dirty="0"/>
              <a:t>- </a:t>
            </a:r>
            <a:r>
              <a:rPr lang="ru-RU" b="1" dirty="0" err="1"/>
              <a:t>дәлелді</a:t>
            </a:r>
            <a:r>
              <a:rPr lang="ru-RU" b="1" dirty="0"/>
              <a:t> медицина </a:t>
            </a:r>
            <a:r>
              <a:rPr lang="ru-RU" b="1" dirty="0" err="1"/>
              <a:t>шынымен</a:t>
            </a:r>
            <a:r>
              <a:rPr lang="ru-RU" b="1" dirty="0"/>
              <a:t> «</a:t>
            </a:r>
            <a:r>
              <a:rPr lang="ru-RU" b="1" dirty="0" err="1"/>
              <a:t>жұмыс</a:t>
            </a:r>
            <a:r>
              <a:rPr lang="ru-RU" b="1" dirty="0"/>
              <a:t> </a:t>
            </a:r>
            <a:r>
              <a:rPr lang="ru-RU" b="1" dirty="0" err="1"/>
              <a:t>істейді</a:t>
            </a:r>
            <a:r>
              <a:rPr lang="ru-RU" b="1" dirty="0"/>
              <a:t>» </a:t>
            </a:r>
            <a:r>
              <a:rPr lang="ru-RU" b="1" dirty="0" err="1"/>
              <a:t>деген</a:t>
            </a:r>
            <a:r>
              <a:rPr lang="ru-RU" b="1" dirty="0"/>
              <a:t> </a:t>
            </a:r>
            <a:r>
              <a:rPr lang="ru-RU" b="1" dirty="0" err="1"/>
              <a:t>дәлелдер</a:t>
            </a:r>
            <a:r>
              <a:rPr lang="ru-RU" b="1" dirty="0" smtClean="0"/>
              <a:t>; </a:t>
            </a:r>
            <a:r>
              <a:rPr lang="ru-RU" b="1" dirty="0" err="1" smtClean="0"/>
              <a:t>кеш</a:t>
            </a:r>
            <a:r>
              <a:rPr lang="ru-RU" b="1" dirty="0" smtClean="0"/>
              <a:t> </a:t>
            </a:r>
            <a:r>
              <a:rPr lang="ru-RU" b="1" dirty="0" err="1"/>
              <a:t>пайда</a:t>
            </a:r>
            <a:r>
              <a:rPr lang="ru-RU" b="1" dirty="0"/>
              <a:t> </a:t>
            </a:r>
            <a:r>
              <a:rPr lang="ru-RU" b="1" dirty="0" err="1"/>
              <a:t>болып</a:t>
            </a:r>
            <a:r>
              <a:rPr lang="ru-RU" b="1" dirty="0"/>
              <a:t>, </a:t>
            </a:r>
            <a:r>
              <a:rPr lang="ru-RU" b="1" dirty="0" err="1"/>
              <a:t>баяу</a:t>
            </a:r>
            <a:r>
              <a:rPr lang="ru-RU" b="1" dirty="0"/>
              <a:t> </a:t>
            </a:r>
            <a:r>
              <a:rPr lang="ru-RU" b="1" dirty="0" err="1"/>
              <a:t>сіңеді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8027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5846"/>
            <a:ext cx="903649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solidFill>
                  <a:srgbClr val="FF0000"/>
                </a:solidFill>
              </a:rPr>
              <a:t>Дәлелді</a:t>
            </a:r>
            <a:r>
              <a:rPr lang="ru-RU" sz="2400" b="1" dirty="0">
                <a:solidFill>
                  <a:srgbClr val="FF0000"/>
                </a:solidFill>
              </a:rPr>
              <a:t> медицина </a:t>
            </a:r>
            <a:r>
              <a:rPr lang="ru-RU" sz="2400" b="1" dirty="0" err="1">
                <a:solidFill>
                  <a:srgbClr val="FF0000"/>
                </a:solidFill>
              </a:rPr>
              <a:t>деректер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базасы</a:t>
            </a:r>
            <a:endParaRPr lang="ru-RU" sz="2400" b="1" dirty="0">
              <a:solidFill>
                <a:srgbClr val="FF0000"/>
              </a:solidFill>
            </a:endParaRPr>
          </a:p>
          <a:p>
            <a:r>
              <a:rPr lang="ru-RU" sz="2400" dirty="0"/>
              <a:t>1. </a:t>
            </a:r>
            <a:r>
              <a:rPr lang="en-US" sz="2400" dirty="0"/>
              <a:t>Ovid Technologies </a:t>
            </a:r>
            <a:r>
              <a:rPr lang="ru-RU" sz="2400" dirty="0" err="1"/>
              <a:t>компаниясының</a:t>
            </a:r>
            <a:r>
              <a:rPr lang="ru-RU" sz="2400" dirty="0"/>
              <a:t> </a:t>
            </a:r>
            <a:r>
              <a:rPr lang="ru-RU" sz="2400" dirty="0" err="1"/>
              <a:t>дәлелді</a:t>
            </a:r>
            <a:r>
              <a:rPr lang="ru-RU" sz="2400" dirty="0"/>
              <a:t> </a:t>
            </a:r>
            <a:r>
              <a:rPr lang="ru-RU" sz="2400" dirty="0" err="1"/>
              <a:t>медициналық</a:t>
            </a:r>
            <a:r>
              <a:rPr lang="ru-RU" sz="2400" dirty="0"/>
              <a:t> </a:t>
            </a:r>
            <a:r>
              <a:rPr lang="ru-RU" sz="2400" dirty="0" err="1"/>
              <a:t>шолулары</a:t>
            </a:r>
            <a:r>
              <a:rPr lang="ru-RU" sz="2400" dirty="0"/>
              <a:t> (</a:t>
            </a:r>
            <a:r>
              <a:rPr lang="en-US" sz="2400" dirty="0" smtClean="0"/>
              <a:t>www.ovid.com) </a:t>
            </a:r>
            <a:r>
              <a:rPr lang="ru-RU" sz="2400" dirty="0" err="1" smtClean="0"/>
              <a:t>бірнеше</a:t>
            </a:r>
            <a:r>
              <a:rPr lang="ru-RU" sz="2400" dirty="0" smtClean="0"/>
              <a:t> </a:t>
            </a:r>
            <a:r>
              <a:rPr lang="ru-RU" sz="2400" dirty="0" err="1" smtClean="0"/>
              <a:t>электрондық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дерекқорларды</a:t>
            </a:r>
            <a:r>
              <a:rPr lang="ru-RU" sz="2400" dirty="0" smtClean="0"/>
              <a:t> </a:t>
            </a:r>
            <a:r>
              <a:rPr lang="ru-RU" sz="2400" dirty="0" err="1" smtClean="0"/>
              <a:t>қамтиды</a:t>
            </a:r>
            <a:r>
              <a:rPr lang="ru-RU" sz="2400" dirty="0" smtClean="0"/>
              <a:t>, </a:t>
            </a:r>
            <a:r>
              <a:rPr lang="ru-RU" sz="2400" dirty="0" err="1" smtClean="0"/>
              <a:t>соның</a:t>
            </a:r>
            <a:r>
              <a:rPr lang="ru-RU" sz="2400" dirty="0" smtClean="0"/>
              <a:t> </a:t>
            </a:r>
            <a:r>
              <a:rPr lang="ru-RU" sz="2400" dirty="0" err="1" smtClean="0"/>
              <a:t>ішінде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ru-RU" sz="2400" dirty="0" err="1"/>
              <a:t>мамандандырылған</a:t>
            </a:r>
            <a:r>
              <a:rPr lang="ru-RU" sz="2400" dirty="0"/>
              <a:t>.</a:t>
            </a:r>
          </a:p>
          <a:p>
            <a:r>
              <a:rPr lang="ru-RU" sz="2400" dirty="0"/>
              <a:t>2. </a:t>
            </a:r>
            <a:r>
              <a:rPr lang="en-US" sz="2400" dirty="0"/>
              <a:t>Cochrane </a:t>
            </a:r>
            <a:r>
              <a:rPr lang="ru-RU" sz="2400" dirty="0" err="1"/>
              <a:t>кітапханасында</a:t>
            </a:r>
            <a:r>
              <a:rPr lang="ru-RU" sz="2400" dirty="0"/>
              <a:t> (</a:t>
            </a:r>
            <a:r>
              <a:rPr lang="en-US" sz="2400" dirty="0"/>
              <a:t>www.update-software.com) </a:t>
            </a:r>
            <a:r>
              <a:rPr lang="ru-RU" sz="2400" dirty="0" err="1"/>
              <a:t>жүйелік</a:t>
            </a:r>
            <a:endParaRPr lang="ru-RU" sz="2400" dirty="0"/>
          </a:p>
          <a:p>
            <a:r>
              <a:rPr lang="ru-RU" sz="2400" dirty="0" err="1"/>
              <a:t>денсаулық</a:t>
            </a:r>
            <a:r>
              <a:rPr lang="ru-RU" sz="2400" dirty="0"/>
              <a:t> </a:t>
            </a:r>
            <a:r>
              <a:rPr lang="ru-RU" sz="2400" dirty="0" err="1"/>
              <a:t>зерттеулеріне</a:t>
            </a:r>
            <a:r>
              <a:rPr lang="ru-RU" sz="2400" dirty="0"/>
              <a:t> </a:t>
            </a:r>
            <a:r>
              <a:rPr lang="ru-RU" sz="2400" dirty="0" err="1"/>
              <a:t>шолулар</a:t>
            </a:r>
            <a:r>
              <a:rPr lang="ru-RU" sz="2400" dirty="0" smtClean="0"/>
              <a:t>. </a:t>
            </a:r>
            <a:r>
              <a:rPr lang="ru-RU" sz="2400" dirty="0" err="1" smtClean="0"/>
              <a:t>Дәлелді</a:t>
            </a:r>
            <a:r>
              <a:rPr lang="ru-RU" sz="2400" dirty="0" smtClean="0"/>
              <a:t> </a:t>
            </a:r>
            <a:r>
              <a:rPr lang="ru-RU" sz="2400" dirty="0" err="1"/>
              <a:t>медицинаның</a:t>
            </a:r>
            <a:r>
              <a:rPr lang="ru-RU" sz="2400" dirty="0"/>
              <a:t> </a:t>
            </a:r>
            <a:r>
              <a:rPr lang="ru-RU" sz="2400" dirty="0" err="1"/>
              <a:t>клиникалық</a:t>
            </a:r>
            <a:r>
              <a:rPr lang="ru-RU" sz="2400" dirty="0"/>
              <a:t> </a:t>
            </a:r>
            <a:r>
              <a:rPr lang="ru-RU" sz="2400" dirty="0" err="1"/>
              <a:t>тәжірибе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 smtClean="0"/>
              <a:t>маңызы</a:t>
            </a:r>
            <a:r>
              <a:rPr lang="ru-RU" sz="2400" dirty="0" smtClean="0"/>
              <a:t> </a:t>
            </a:r>
            <a:r>
              <a:rPr lang="ru-RU" sz="2400" dirty="0" err="1" smtClean="0"/>
              <a:t>зор</a:t>
            </a:r>
            <a:endParaRPr lang="ru-RU" sz="2400" dirty="0"/>
          </a:p>
          <a:p>
            <a:pPr algn="just"/>
            <a:r>
              <a:rPr lang="ru-RU" sz="2400" dirty="0"/>
              <a:t>3. </a:t>
            </a:r>
            <a:r>
              <a:rPr lang="en-US" sz="2400" dirty="0"/>
              <a:t>Best Evidence (www.acronline.org) </a:t>
            </a:r>
            <a:r>
              <a:rPr lang="ru-RU" sz="2400" dirty="0" err="1"/>
              <a:t>жоғары</a:t>
            </a:r>
            <a:r>
              <a:rPr lang="ru-RU" sz="2400" dirty="0"/>
              <a:t> </a:t>
            </a:r>
            <a:r>
              <a:rPr lang="ru-RU" sz="2400" dirty="0" err="1"/>
              <a:t>ғылыми</a:t>
            </a:r>
            <a:r>
              <a:rPr lang="ru-RU" sz="2400" dirty="0"/>
              <a:t> </a:t>
            </a:r>
            <a:r>
              <a:rPr lang="ru-RU" sz="2400" dirty="0" err="1"/>
              <a:t>сапасы</a:t>
            </a:r>
            <a:r>
              <a:rPr lang="ru-RU" sz="2400" dirty="0"/>
              <a:t> мен </a:t>
            </a:r>
            <a:r>
              <a:rPr lang="ru-RU" sz="2400" dirty="0" err="1"/>
              <a:t>клиникалық</a:t>
            </a:r>
            <a:r>
              <a:rPr lang="ru-RU" sz="2400" dirty="0"/>
              <a:t> </a:t>
            </a:r>
            <a:r>
              <a:rPr lang="ru-RU" sz="2400" dirty="0" err="1"/>
              <a:t>маңызы</a:t>
            </a:r>
            <a:r>
              <a:rPr lang="ru-RU" sz="2400" dirty="0"/>
              <a:t> бар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саналатын</a:t>
            </a:r>
            <a:r>
              <a:rPr lang="ru-RU" sz="2400" dirty="0"/>
              <a:t> 100-ден </a:t>
            </a:r>
            <a:r>
              <a:rPr lang="ru-RU" sz="2400" dirty="0" err="1"/>
              <a:t>астам</a:t>
            </a:r>
            <a:r>
              <a:rPr lang="ru-RU" sz="2400" dirty="0"/>
              <a:t> </a:t>
            </a:r>
            <a:r>
              <a:rPr lang="ru-RU" sz="2400" dirty="0" smtClean="0"/>
              <a:t> </a:t>
            </a:r>
            <a:r>
              <a:rPr lang="ru-RU" sz="2400" dirty="0" err="1" smtClean="0"/>
              <a:t>медициналық</a:t>
            </a:r>
            <a:r>
              <a:rPr lang="ru-RU" sz="2400" dirty="0" smtClean="0"/>
              <a:t> </a:t>
            </a:r>
            <a:r>
              <a:rPr lang="ru-RU" sz="2400" dirty="0" err="1"/>
              <a:t>журналдардың</a:t>
            </a:r>
            <a:r>
              <a:rPr lang="ru-RU" sz="2400" dirty="0"/>
              <a:t> </a:t>
            </a:r>
            <a:r>
              <a:rPr lang="ru-RU" sz="2400" dirty="0" err="1"/>
              <a:t>жеке</a:t>
            </a:r>
            <a:r>
              <a:rPr lang="ru-RU" sz="2400" dirty="0"/>
              <a:t> </a:t>
            </a:r>
            <a:r>
              <a:rPr lang="ru-RU" sz="2400" dirty="0" err="1"/>
              <a:t>зерттеулері</a:t>
            </a:r>
            <a:r>
              <a:rPr lang="ru-RU" sz="2400" dirty="0"/>
              <a:t> мен </a:t>
            </a:r>
            <a:r>
              <a:rPr lang="ru-RU" sz="2400" dirty="0" err="1"/>
              <a:t>жүйелі</a:t>
            </a:r>
            <a:r>
              <a:rPr lang="ru-RU" sz="2400" dirty="0"/>
              <a:t> </a:t>
            </a:r>
            <a:r>
              <a:rPr lang="ru-RU" sz="2400" dirty="0" err="1"/>
              <a:t>шолуларын</a:t>
            </a:r>
            <a:r>
              <a:rPr lang="ru-RU" sz="2400" dirty="0"/>
              <a:t> </a:t>
            </a:r>
            <a:r>
              <a:rPr lang="ru-RU" sz="2400" dirty="0" err="1"/>
              <a:t>қамтиды</a:t>
            </a:r>
            <a:r>
              <a:rPr lang="ru-RU" sz="2400" dirty="0"/>
              <a:t>.</a:t>
            </a:r>
          </a:p>
          <a:p>
            <a:r>
              <a:rPr lang="ru-RU" sz="2400" dirty="0"/>
              <a:t>4. </a:t>
            </a:r>
            <a:r>
              <a:rPr lang="en-US" sz="2400" dirty="0"/>
              <a:t>Medline – </a:t>
            </a:r>
            <a:r>
              <a:rPr lang="ru-RU" sz="2400" dirty="0" err="1"/>
              <a:t>іргелі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қолданбалы</a:t>
            </a:r>
            <a:r>
              <a:rPr lang="ru-RU" sz="2400" dirty="0"/>
              <a:t> </a:t>
            </a:r>
            <a:r>
              <a:rPr lang="ru-RU" sz="2400" dirty="0" err="1"/>
              <a:t>зерттеулердің</a:t>
            </a:r>
            <a:r>
              <a:rPr lang="ru-RU" sz="2400" dirty="0"/>
              <a:t> </a:t>
            </a:r>
            <a:r>
              <a:rPr lang="ru-RU" sz="2400" dirty="0" err="1"/>
              <a:t>әлемдегі</a:t>
            </a:r>
            <a:r>
              <a:rPr lang="ru-RU" sz="2400" dirty="0"/>
              <a:t>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үлкен</a:t>
            </a:r>
            <a:r>
              <a:rPr lang="ru-RU" sz="2400" dirty="0"/>
              <a:t> </a:t>
            </a:r>
            <a:r>
              <a:rPr lang="ru-RU" sz="2400" dirty="0" err="1"/>
              <a:t>деректер</a:t>
            </a:r>
            <a:r>
              <a:rPr lang="ru-RU" sz="2400" dirty="0"/>
              <a:t> </a:t>
            </a:r>
            <a:r>
              <a:rPr lang="ru-RU" sz="2400" dirty="0" err="1"/>
              <a:t>базасы</a:t>
            </a:r>
            <a:r>
              <a:rPr lang="ru-RU" sz="2400" dirty="0"/>
              <a:t>. </a:t>
            </a:r>
            <a:r>
              <a:rPr lang="ru-RU" sz="2400" dirty="0" err="1"/>
              <a:t>Мамандандырылған</a:t>
            </a:r>
            <a:r>
              <a:rPr lang="ru-RU" sz="2400" dirty="0"/>
              <a:t> </a:t>
            </a:r>
            <a:r>
              <a:rPr lang="ru-RU" sz="2400" dirty="0" err="1"/>
              <a:t>мәліметтер</a:t>
            </a:r>
            <a:r>
              <a:rPr lang="ru-RU" sz="2400" dirty="0"/>
              <a:t> </a:t>
            </a:r>
            <a:r>
              <a:rPr lang="ru-RU" sz="2400" dirty="0" err="1"/>
              <a:t>қорын</a:t>
            </a:r>
            <a:r>
              <a:rPr lang="ru-RU" sz="2400" dirty="0"/>
              <a:t> </a:t>
            </a:r>
            <a:r>
              <a:rPr lang="ru-RU" sz="2400" dirty="0" err="1"/>
              <a:t>іздеудің</a:t>
            </a:r>
            <a:r>
              <a:rPr lang="ru-RU" sz="2400" dirty="0"/>
              <a:t> </a:t>
            </a:r>
            <a:r>
              <a:rPr lang="ru-RU" sz="2400" dirty="0" err="1"/>
              <a:t>негізі</a:t>
            </a:r>
            <a:r>
              <a:rPr lang="ru-RU" sz="2400" dirty="0" smtClean="0"/>
              <a:t>.</a:t>
            </a:r>
          </a:p>
          <a:p>
            <a:r>
              <a:rPr lang="kk-KZ" sz="2400" dirty="0" smtClean="0"/>
              <a:t>5. </a:t>
            </a:r>
            <a:r>
              <a:rPr lang="en-US" sz="2400" dirty="0" smtClean="0"/>
              <a:t>PUBMED</a:t>
            </a:r>
          </a:p>
          <a:p>
            <a:r>
              <a:rPr lang="en-US" sz="2400" dirty="0" smtClean="0"/>
              <a:t>6. SCOPUS</a:t>
            </a:r>
          </a:p>
          <a:p>
            <a:r>
              <a:rPr lang="en-US" sz="2400" dirty="0" smtClean="0"/>
              <a:t>7. </a:t>
            </a:r>
            <a:r>
              <a:rPr lang="en-US" sz="2400" dirty="0" err="1" smtClean="0"/>
              <a:t>Wef</a:t>
            </a:r>
            <a:r>
              <a:rPr lang="en-US" sz="2400" dirty="0" smtClean="0"/>
              <a:t> Of Science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09576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3"/>
            <a:ext cx="903649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err="1">
                <a:solidFill>
                  <a:srgbClr val="FF0000"/>
                </a:solidFill>
              </a:rPr>
              <a:t>Эпидемиологиялық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зерттеулердің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әлелдеме-лерді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алудағы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kk-KZ" sz="3200" b="1" dirty="0" smtClean="0">
                <a:solidFill>
                  <a:srgbClr val="FF0000"/>
                </a:solidFill>
              </a:rPr>
              <a:t>маңызы</a:t>
            </a:r>
            <a:endParaRPr lang="ru-RU" sz="3200" b="1" dirty="0">
              <a:solidFill>
                <a:srgbClr val="FF0000"/>
              </a:solidFill>
            </a:endParaRPr>
          </a:p>
          <a:p>
            <a:pPr algn="just"/>
            <a:r>
              <a:rPr lang="ru-RU" sz="3200" dirty="0"/>
              <a:t>«Эпидемиолог пен </a:t>
            </a:r>
            <a:r>
              <a:rPr lang="ru-RU" sz="3200" dirty="0" err="1"/>
              <a:t>клиниканың</a:t>
            </a:r>
            <a:r>
              <a:rPr lang="ru-RU" sz="3200" dirty="0"/>
              <a:t> </a:t>
            </a:r>
            <a:r>
              <a:rPr lang="ru-RU" sz="3200" dirty="0" err="1"/>
              <a:t>айырмашылығы</a:t>
            </a:r>
            <a:r>
              <a:rPr lang="ru-RU" sz="3200" dirty="0"/>
              <a:t> </a:t>
            </a:r>
            <a:r>
              <a:rPr lang="ru-RU" sz="3200" dirty="0" err="1"/>
              <a:t>неде</a:t>
            </a:r>
            <a:r>
              <a:rPr lang="ru-RU" sz="3200" dirty="0"/>
              <a:t>? </a:t>
            </a:r>
            <a:r>
              <a:rPr lang="ru-RU" sz="3200" dirty="0" err="1"/>
              <a:t>Дәрігерден</a:t>
            </a:r>
            <a:r>
              <a:rPr lang="ru-RU" sz="3200" dirty="0"/>
              <a:t> </a:t>
            </a:r>
            <a:r>
              <a:rPr lang="ru-RU" sz="3200" dirty="0" err="1"/>
              <a:t>әйелінің</a:t>
            </a:r>
            <a:r>
              <a:rPr lang="ru-RU" sz="3200" dirty="0"/>
              <a:t> </a:t>
            </a:r>
            <a:r>
              <a:rPr lang="ru-RU" sz="3200" dirty="0" err="1"/>
              <a:t>жағдайы</a:t>
            </a:r>
            <a:r>
              <a:rPr lang="ru-RU" sz="3200" dirty="0"/>
              <a:t> </a:t>
            </a:r>
            <a:r>
              <a:rPr lang="ru-RU" sz="3200" dirty="0" err="1"/>
              <a:t>туралы</a:t>
            </a:r>
            <a:r>
              <a:rPr lang="ru-RU" sz="3200" dirty="0"/>
              <a:t> </a:t>
            </a:r>
            <a:r>
              <a:rPr lang="ru-RU" sz="3200" dirty="0" err="1"/>
              <a:t>сұрағанда</a:t>
            </a:r>
            <a:r>
              <a:rPr lang="ru-RU" sz="3200" dirty="0"/>
              <a:t>, </a:t>
            </a:r>
            <a:r>
              <a:rPr lang="ru-RU" sz="3200" dirty="0" err="1"/>
              <a:t>ол</a:t>
            </a:r>
            <a:r>
              <a:rPr lang="ru-RU" sz="3200" dirty="0"/>
              <a:t> </a:t>
            </a:r>
            <a:r>
              <a:rPr lang="ru-RU" sz="3200" dirty="0" err="1"/>
              <a:t>әдетте</a:t>
            </a:r>
            <a:r>
              <a:rPr lang="ru-RU" sz="3200" dirty="0"/>
              <a:t> </a:t>
            </a:r>
            <a:r>
              <a:rPr lang="ru-RU" sz="3200" dirty="0" err="1"/>
              <a:t>жақсы</a:t>
            </a:r>
            <a:r>
              <a:rPr lang="ru-RU" sz="3200" dirty="0"/>
              <a:t>, </a:t>
            </a:r>
            <a:r>
              <a:rPr lang="ru-RU" sz="3200" dirty="0" err="1"/>
              <a:t>әділ</a:t>
            </a:r>
            <a:r>
              <a:rPr lang="ru-RU" sz="3200" dirty="0"/>
              <a:t>, </a:t>
            </a:r>
            <a:r>
              <a:rPr lang="ru-RU" sz="3200" dirty="0" err="1"/>
              <a:t>нашар</a:t>
            </a:r>
            <a:r>
              <a:rPr lang="ru-RU" sz="3200" dirty="0"/>
              <a:t> </a:t>
            </a:r>
            <a:r>
              <a:rPr lang="ru-RU" sz="3200" dirty="0" err="1"/>
              <a:t>деп</a:t>
            </a:r>
            <a:r>
              <a:rPr lang="ru-RU" sz="3200" dirty="0"/>
              <a:t> </a:t>
            </a:r>
            <a:r>
              <a:rPr lang="ru-RU" sz="3200" dirty="0" err="1"/>
              <a:t>жауап</a:t>
            </a:r>
            <a:r>
              <a:rPr lang="ru-RU" sz="3200" dirty="0"/>
              <a:t> </a:t>
            </a:r>
            <a:r>
              <a:rPr lang="ru-RU" sz="3200" dirty="0" err="1"/>
              <a:t>береді</a:t>
            </a:r>
            <a:r>
              <a:rPr lang="ru-RU" sz="3200" dirty="0"/>
              <a:t>. </a:t>
            </a:r>
            <a:r>
              <a:rPr lang="ru-RU" sz="3200" dirty="0" err="1"/>
              <a:t>Эпидемиологқа</a:t>
            </a:r>
            <a:r>
              <a:rPr lang="ru-RU" sz="3200" dirty="0"/>
              <a:t> </a:t>
            </a:r>
            <a:r>
              <a:rPr lang="ru-RU" sz="3200" dirty="0" err="1"/>
              <a:t>дәл</a:t>
            </a:r>
            <a:r>
              <a:rPr lang="ru-RU" sz="3200" dirty="0"/>
              <a:t> </a:t>
            </a:r>
            <a:r>
              <a:rPr lang="ru-RU" sz="3200" dirty="0" err="1"/>
              <a:t>осындай</a:t>
            </a:r>
            <a:r>
              <a:rPr lang="ru-RU" sz="3200" dirty="0"/>
              <a:t> </a:t>
            </a:r>
            <a:r>
              <a:rPr lang="ru-RU" sz="3200" dirty="0" err="1"/>
              <a:t>сұрақ</a:t>
            </a:r>
            <a:r>
              <a:rPr lang="ru-RU" sz="3200" dirty="0"/>
              <a:t> </a:t>
            </a:r>
            <a:r>
              <a:rPr lang="ru-RU" sz="3200" dirty="0" err="1"/>
              <a:t>қойылғанда</a:t>
            </a:r>
            <a:r>
              <a:rPr lang="ru-RU" sz="3200" dirty="0"/>
              <a:t> </a:t>
            </a:r>
            <a:r>
              <a:rPr lang="ru-RU" sz="3200" dirty="0" err="1"/>
              <a:t>ол</a:t>
            </a:r>
            <a:r>
              <a:rPr lang="ru-RU" sz="3200" dirty="0"/>
              <a:t> </a:t>
            </a:r>
            <a:r>
              <a:rPr lang="ru-RU" sz="3200" dirty="0" err="1"/>
              <a:t>жауап</a:t>
            </a:r>
            <a:r>
              <a:rPr lang="ru-RU" sz="3200" dirty="0"/>
              <a:t> </a:t>
            </a:r>
            <a:r>
              <a:rPr lang="ru-RU" sz="3200" dirty="0" err="1" smtClean="0"/>
              <a:t>береді</a:t>
            </a:r>
            <a:r>
              <a:rPr lang="ru-RU" sz="3200" dirty="0" smtClean="0"/>
              <a:t>. «</a:t>
            </a:r>
            <a:r>
              <a:rPr lang="ru-RU" sz="3200" dirty="0"/>
              <a:t>Ал </a:t>
            </a:r>
            <a:r>
              <a:rPr lang="ru-RU" sz="3200" dirty="0" err="1"/>
              <a:t>кіммен</a:t>
            </a:r>
            <a:r>
              <a:rPr lang="ru-RU" sz="3200" dirty="0"/>
              <a:t> </a:t>
            </a:r>
            <a:r>
              <a:rPr lang="ru-RU" sz="3200" dirty="0" err="1"/>
              <a:t>салыстырғанда</a:t>
            </a:r>
            <a:r>
              <a:rPr lang="ru-RU" sz="3200" dirty="0"/>
              <a:t>?»</a:t>
            </a:r>
          </a:p>
          <a:p>
            <a:pPr algn="just"/>
            <a:r>
              <a:rPr lang="ru-RU" sz="3200" dirty="0" err="1"/>
              <a:t>Дәлелді</a:t>
            </a:r>
            <a:r>
              <a:rPr lang="ru-RU" sz="3200" dirty="0"/>
              <a:t> медицина </a:t>
            </a:r>
            <a:r>
              <a:rPr lang="ru-RU" sz="3200" dirty="0" err="1"/>
              <a:t>негізінен</a:t>
            </a:r>
            <a:r>
              <a:rPr lang="ru-RU" sz="3200" dirty="0"/>
              <a:t> </a:t>
            </a:r>
            <a:r>
              <a:rPr lang="ru-RU" sz="3200" dirty="0" err="1"/>
              <a:t>эпидемиологиялық</a:t>
            </a:r>
            <a:r>
              <a:rPr lang="ru-RU" sz="3200" dirty="0"/>
              <a:t> </a:t>
            </a:r>
            <a:r>
              <a:rPr lang="ru-RU" sz="3200" dirty="0" err="1"/>
              <a:t>зерттеулер</a:t>
            </a:r>
            <a:r>
              <a:rPr lang="ru-RU" sz="3200" dirty="0"/>
              <a:t> </a:t>
            </a:r>
            <a:r>
              <a:rPr lang="ru-RU" sz="3200" dirty="0" err="1"/>
              <a:t>негізінде</a:t>
            </a:r>
            <a:r>
              <a:rPr lang="ru-RU" sz="3200" dirty="0"/>
              <a:t> </a:t>
            </a:r>
            <a:r>
              <a:rPr lang="ru-RU" sz="3200" dirty="0" err="1"/>
              <a:t>дамыды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дәлелді</a:t>
            </a:r>
            <a:r>
              <a:rPr lang="ru-RU" sz="3200" dirty="0"/>
              <a:t> </a:t>
            </a:r>
            <a:r>
              <a:rPr lang="ru-RU" sz="3200" dirty="0" err="1"/>
              <a:t>медицинада</a:t>
            </a:r>
            <a:r>
              <a:rPr lang="ru-RU" sz="3200" dirty="0"/>
              <a:t> </a:t>
            </a:r>
            <a:r>
              <a:rPr lang="ru-RU" sz="3200" dirty="0" err="1"/>
              <a:t>қолданылатын</a:t>
            </a:r>
            <a:r>
              <a:rPr lang="ru-RU" sz="3200" dirty="0"/>
              <a:t> </a:t>
            </a:r>
            <a:r>
              <a:rPr lang="ru-RU" sz="3200" dirty="0" err="1"/>
              <a:t>көптеген</a:t>
            </a:r>
            <a:r>
              <a:rPr lang="ru-RU" sz="3200" dirty="0"/>
              <a:t> </a:t>
            </a:r>
            <a:r>
              <a:rPr lang="ru-RU" sz="3200" dirty="0" err="1"/>
              <a:t>терминдер</a:t>
            </a:r>
            <a:r>
              <a:rPr lang="ru-RU" sz="3200" dirty="0"/>
              <a:t> мен </a:t>
            </a:r>
            <a:r>
              <a:rPr lang="ru-RU" sz="3200" dirty="0" err="1"/>
              <a:t>әдістер</a:t>
            </a:r>
            <a:r>
              <a:rPr lang="ru-RU" sz="3200" dirty="0"/>
              <a:t> </a:t>
            </a:r>
            <a:r>
              <a:rPr lang="ru-RU" sz="3200" dirty="0" err="1"/>
              <a:t>эпидемиологиядан</a:t>
            </a:r>
            <a:r>
              <a:rPr lang="ru-RU" sz="3200" dirty="0"/>
              <a:t> </a:t>
            </a:r>
            <a:r>
              <a:rPr lang="ru-RU" sz="3200" dirty="0" err="1"/>
              <a:t>алынған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769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Дәлелді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медицинаның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жүйелі</a:t>
            </a: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шолу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мета-</a:t>
            </a:r>
            <a:r>
              <a:rPr lang="ru-RU" sz="36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нұсқауларды</a:t>
            </a: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ұсынымдарды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материал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зерттеулердің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маңыздылығы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диагностиканың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емдеудің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іздеуде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кеңінен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жасауда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30057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2651</Words>
  <Application>Microsoft Office PowerPoint</Application>
  <PresentationFormat>Экран (4:3)</PresentationFormat>
  <Paragraphs>234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5" baseType="lpstr">
      <vt:lpstr>Arial</vt:lpstr>
      <vt:lpstr>Calibri</vt:lpstr>
      <vt:lpstr>inherit</vt:lpstr>
      <vt:lpstr>Inter</vt:lpstr>
      <vt:lpstr>Proxy 8</vt:lpstr>
      <vt:lpstr>Times New Roman</vt:lpstr>
      <vt:lpstr>Тема Office</vt:lpstr>
      <vt:lpstr>Дәріс 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Үнемі жаңартылатын медициналық электронды деректер базасы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</dc:title>
  <dc:creator>????????? ??????</dc:creator>
  <cp:lastModifiedBy>user</cp:lastModifiedBy>
  <cp:revision>69</cp:revision>
  <dcterms:created xsi:type="dcterms:W3CDTF">2020-01-06T23:34:56Z</dcterms:created>
  <dcterms:modified xsi:type="dcterms:W3CDTF">2025-01-19T06:37:20Z</dcterms:modified>
</cp:coreProperties>
</file>